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71" r:id="rId7"/>
    <p:sldId id="262" r:id="rId8"/>
    <p:sldId id="263" r:id="rId9"/>
    <p:sldId id="264" r:id="rId10"/>
    <p:sldId id="265" r:id="rId11"/>
    <p:sldId id="266" r:id="rId12"/>
  </p:sldIdLst>
  <p:sldSz cx="18288000" cy="10287000"/>
  <p:notesSz cx="6858000" cy="9144000"/>
  <p:embeddedFontLst>
    <p:embeddedFont>
      <p:font typeface="Aileron Heavy" pitchFamily="2" charset="0"/>
      <p:regular r:id="rId14"/>
    </p:embeddedFont>
    <p:embeddedFont>
      <p:font typeface="Aileron Heavy Bold" pitchFamily="2" charset="0"/>
      <p:regular r:id="rId15"/>
    </p:embeddedFont>
    <p:embeddedFont>
      <p:font typeface="Aileron Regular" pitchFamily="2" charset="0"/>
      <p:regular r:id="rId16"/>
    </p:embeddedFont>
    <p:embeddedFont>
      <p:font typeface="Aileron Regular Bold" pitchFamily="2" charset="0"/>
      <p:regular r:id="rId17"/>
    </p:embeddedFont>
    <p:embeddedFont>
      <p:font typeface="Algerian" pitchFamily="82" charset="0"/>
      <p:regular r:id="rId18"/>
    </p:embeddedFont>
    <p:embeddedFont>
      <p:font typeface="Calibri" panose="020F0502020204030204" pitchFamily="34" charset="0"/>
      <p:regular r:id="rId19"/>
      <p:bold r:id="rId20"/>
      <p:italic r:id="rId21"/>
      <p:boldItalic r:id="rId22"/>
    </p:embeddedFont>
    <p:embeddedFont>
      <p:font typeface="Kollektif Bold" panose="020B0604020101010102" pitchFamily="3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153"/>
    <a:srgbClr val="00091A"/>
    <a:srgbClr val="FFFFCC"/>
    <a:srgbClr val="102640"/>
    <a:srgbClr val="224F86"/>
    <a:srgbClr val="F1EFE1"/>
    <a:srgbClr val="2D69B1"/>
    <a:srgbClr val="99B951"/>
    <a:srgbClr val="A6C266"/>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4243" autoAdjust="0"/>
  </p:normalViewPr>
  <p:slideViewPr>
    <p:cSldViewPr>
      <p:cViewPr varScale="1">
        <p:scale>
          <a:sx n="52" d="100"/>
          <a:sy n="52" d="100"/>
        </p:scale>
        <p:origin x="82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font" Target="fonts/font5.fntdata"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font" Target="fonts/font8.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2.fntdata" /><Relationship Id="rId23" Type="http://schemas.openxmlformats.org/officeDocument/2006/relationships/font" Target="fonts/font10.fntdata" /><Relationship Id="rId10" Type="http://schemas.openxmlformats.org/officeDocument/2006/relationships/slide" Target="slides/slide9.xml" /><Relationship Id="rId19" Type="http://schemas.openxmlformats.org/officeDocument/2006/relationships/font" Target="fonts/font6.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font" Target="fonts/font9.fntdata"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DE2C7-256E-45EB-8F2F-D05E3DC0B8C2}" type="datetimeFigureOut">
              <a:rPr lang="en-IN" smtClean="0"/>
              <a:t>04-10-2021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4CCDE-34D9-46E3-8327-40230A72D4C9}" type="slidenum">
              <a:rPr lang="en-IN" smtClean="0"/>
              <a:t>‹#›</a:t>
            </a:fld>
            <a:endParaRPr lang="en-IN"/>
          </a:p>
        </p:txBody>
      </p:sp>
    </p:spTree>
    <p:extLst>
      <p:ext uri="{BB962C8B-B14F-4D97-AF65-F5344CB8AC3E}">
        <p14:creationId xmlns:p14="http://schemas.microsoft.com/office/powerpoint/2010/main" val="835712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E4CCDE-34D9-46E3-8327-40230A72D4C9}" type="slidenum">
              <a:rPr lang="en-IN" smtClean="0"/>
              <a:t>3</a:t>
            </a:fld>
            <a:endParaRPr lang="en-IN"/>
          </a:p>
        </p:txBody>
      </p:sp>
    </p:spTree>
    <p:extLst>
      <p:ext uri="{BB962C8B-B14F-4D97-AF65-F5344CB8AC3E}">
        <p14:creationId xmlns:p14="http://schemas.microsoft.com/office/powerpoint/2010/main" val="355043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612A3-AECC-468C-BBF3-9E3174A11C94}" type="slidenum">
              <a:rPr lang="en-IN" smtClean="0"/>
              <a:t>6</a:t>
            </a:fld>
            <a:endParaRPr lang="en-IN"/>
          </a:p>
        </p:txBody>
      </p:sp>
    </p:spTree>
    <p:extLst>
      <p:ext uri="{BB962C8B-B14F-4D97-AF65-F5344CB8AC3E}">
        <p14:creationId xmlns:p14="http://schemas.microsoft.com/office/powerpoint/2010/main" val="416426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E4CCDE-34D9-46E3-8327-40230A72D4C9}" type="slidenum">
              <a:rPr lang="en-IN" smtClean="0"/>
              <a:t>8</a:t>
            </a:fld>
            <a:endParaRPr lang="en-IN"/>
          </a:p>
        </p:txBody>
      </p:sp>
    </p:spTree>
    <p:extLst>
      <p:ext uri="{BB962C8B-B14F-4D97-AF65-F5344CB8AC3E}">
        <p14:creationId xmlns:p14="http://schemas.microsoft.com/office/powerpoint/2010/main" val="1765151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E4CCDE-34D9-46E3-8327-40230A72D4C9}" type="slidenum">
              <a:rPr lang="en-IN" smtClean="0"/>
              <a:t>10</a:t>
            </a:fld>
            <a:endParaRPr lang="en-IN"/>
          </a:p>
        </p:txBody>
      </p:sp>
    </p:spTree>
    <p:extLst>
      <p:ext uri="{BB962C8B-B14F-4D97-AF65-F5344CB8AC3E}">
        <p14:creationId xmlns:p14="http://schemas.microsoft.com/office/powerpoint/2010/main" val="95842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svg"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7" Type="http://schemas.openxmlformats.org/officeDocument/2006/relationships/image" Target="../media/image22.pn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21.png" /><Relationship Id="rId5" Type="http://schemas.openxmlformats.org/officeDocument/2006/relationships/image" Target="../media/image20.jpeg" /><Relationship Id="rId4" Type="http://schemas.openxmlformats.org/officeDocument/2006/relationships/image" Target="../media/image19.svg" /></Relationships>
</file>

<file path=ppt/slides/_rels/slide1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xml" /><Relationship Id="rId1" Type="http://schemas.openxmlformats.org/officeDocument/2006/relationships/slideLayout" Target="../slideLayouts/slideLayout7.xml" /><Relationship Id="rId5" Type="http://schemas.openxmlformats.org/officeDocument/2006/relationships/image" Target="../media/image3.svg" /><Relationship Id="rId4" Type="http://schemas.openxmlformats.org/officeDocument/2006/relationships/image" Target="../media/image2.png" /></Relationships>
</file>

<file path=ppt/slides/_rels/slide4.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12.png" /><Relationship Id="rId3" Type="http://schemas.openxmlformats.org/officeDocument/2006/relationships/image" Target="../media/image9.png" /><Relationship Id="rId7" Type="http://schemas.microsoft.com/office/2007/relationships/hdphoto" Target="../media/hdphoto2.wdp" /><Relationship Id="rId2" Type="http://schemas.openxmlformats.org/officeDocument/2006/relationships/notesSlide" Target="../notesSlides/notesSlide2.xml" /><Relationship Id="rId1" Type="http://schemas.openxmlformats.org/officeDocument/2006/relationships/slideLayout" Target="../slideLayouts/slideLayout7.xml" /><Relationship Id="rId6" Type="http://schemas.openxmlformats.org/officeDocument/2006/relationships/image" Target="../media/image11.png" /><Relationship Id="rId5" Type="http://schemas.openxmlformats.org/officeDocument/2006/relationships/image" Target="../media/image10.png" /><Relationship Id="rId4" Type="http://schemas.microsoft.com/office/2007/relationships/hdphoto" Target="../media/hdphoto1.wdp" /><Relationship Id="rId9" Type="http://schemas.microsoft.com/office/2007/relationships/hdphoto" Target="../media/hdphoto3.wdp" /></Relationships>
</file>

<file path=ppt/slides/_rels/slide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15.jpg" /><Relationship Id="rId1" Type="http://schemas.openxmlformats.org/officeDocument/2006/relationships/slideLayout" Target="../slideLayouts/slideLayout7.xml" /><Relationship Id="rId4" Type="http://schemas.openxmlformats.org/officeDocument/2006/relationships/image" Target="../media/image17.jp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38964" r="35172" b="5993"/>
          <a:stretch>
            <a:fillRect/>
          </a:stretch>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6192D8F-FA6E-4993-8A4E-DF3CE019C514}"/>
              </a:ext>
            </a:extLst>
          </p:cNvPr>
          <p:cNvSpPr/>
          <p:nvPr/>
        </p:nvSpPr>
        <p:spPr>
          <a:xfrm>
            <a:off x="0" y="0"/>
            <a:ext cx="14173200" cy="10286999"/>
          </a:xfrm>
          <a:custGeom>
            <a:avLst/>
            <a:gdLst>
              <a:gd name="connsiteX0" fmla="*/ 5501149 w 13539020"/>
              <a:gd name="connsiteY0" fmla="*/ 0 h 10338620"/>
              <a:gd name="connsiteX1" fmla="*/ 0 w 13539020"/>
              <a:gd name="connsiteY1" fmla="*/ 0 h 10338620"/>
              <a:gd name="connsiteX2" fmla="*/ 0 w 13539020"/>
              <a:gd name="connsiteY2" fmla="*/ 7138220 h 10338620"/>
              <a:gd name="connsiteX3" fmla="*/ 3200400 w 13539020"/>
              <a:gd name="connsiteY3" fmla="*/ 10338620 h 10338620"/>
              <a:gd name="connsiteX4" fmla="*/ 11223523 w 13539020"/>
              <a:gd name="connsiteY4" fmla="*/ 10338620 h 10338620"/>
              <a:gd name="connsiteX5" fmla="*/ 13539020 w 13539020"/>
              <a:gd name="connsiteY5" fmla="*/ 8023123 h 10338620"/>
              <a:gd name="connsiteX6" fmla="*/ 5501149 w 13539020"/>
              <a:gd name="connsiteY6" fmla="*/ 0 h 1033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39020" h="10338620">
                <a:moveTo>
                  <a:pt x="5501149" y="0"/>
                </a:moveTo>
                <a:lnTo>
                  <a:pt x="0" y="0"/>
                </a:lnTo>
                <a:lnTo>
                  <a:pt x="0" y="7138220"/>
                </a:lnTo>
                <a:lnTo>
                  <a:pt x="3200400" y="10338620"/>
                </a:lnTo>
                <a:lnTo>
                  <a:pt x="11223523" y="10338620"/>
                </a:lnTo>
                <a:lnTo>
                  <a:pt x="13539020" y="8023123"/>
                </a:lnTo>
                <a:lnTo>
                  <a:pt x="5501149" y="0"/>
                </a:lnTo>
                <a:close/>
              </a:path>
            </a:pathLst>
          </a:cu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5" name="TextBox 5"/>
          <p:cNvSpPr txBox="1"/>
          <p:nvPr/>
        </p:nvSpPr>
        <p:spPr>
          <a:xfrm>
            <a:off x="533400" y="4460850"/>
            <a:ext cx="9982200" cy="1974900"/>
          </a:xfrm>
          <a:prstGeom prst="rect">
            <a:avLst/>
          </a:prstGeom>
        </p:spPr>
        <p:txBody>
          <a:bodyPr wrap="square" lIns="0" tIns="0" rIns="0" bIns="0" rtlCol="0" anchor="t">
            <a:spAutoFit/>
          </a:bodyPr>
          <a:lstStyle/>
          <a:p>
            <a:pPr algn="ctr">
              <a:lnSpc>
                <a:spcPts val="7718"/>
              </a:lnSpc>
            </a:pPr>
            <a:r>
              <a:rPr lang="en-US" sz="7350" dirty="0">
                <a:solidFill>
                  <a:srgbClr val="192954"/>
                </a:solidFill>
                <a:latin typeface="Kollektif Bold"/>
              </a:rPr>
              <a:t>SMART IRRIGATION SYSTEM</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476196" y="3475196"/>
            <a:ext cx="4838700" cy="8784908"/>
          </a:xfrm>
          <a:prstGeom prst="rect">
            <a:avLst/>
          </a:prstGeom>
        </p:spPr>
      </p:pic>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7098492"/>
            <a:ext cx="3505200" cy="3188508"/>
          </a:xfrm>
          <a:prstGeom prst="rect">
            <a:avLst/>
          </a:prstGeom>
        </p:spPr>
      </p:pic>
      <p:sp>
        <p:nvSpPr>
          <p:cNvPr id="3" name="TextBox 2">
            <a:extLst>
              <a:ext uri="{FF2B5EF4-FFF2-40B4-BE49-F238E27FC236}">
                <a16:creationId xmlns:a16="http://schemas.microsoft.com/office/drawing/2014/main" id="{91492B29-1A06-4741-A557-88F765B5A582}"/>
              </a:ext>
            </a:extLst>
          </p:cNvPr>
          <p:cNvSpPr txBox="1"/>
          <p:nvPr/>
        </p:nvSpPr>
        <p:spPr>
          <a:xfrm>
            <a:off x="2057400" y="7910120"/>
            <a:ext cx="7707547" cy="1015663"/>
          </a:xfrm>
          <a:prstGeom prst="rect">
            <a:avLst/>
          </a:prstGeom>
          <a:noFill/>
        </p:spPr>
        <p:txBody>
          <a:bodyPr wrap="square" rtlCol="0">
            <a:spAutoFit/>
          </a:bodyPr>
          <a:lstStyle/>
          <a:p>
            <a:pPr algn="ctr"/>
            <a:r>
              <a:rPr lang="en-US" sz="3000" b="1" u="sng" dirty="0">
                <a:solidFill>
                  <a:srgbClr val="002060"/>
                </a:solidFill>
                <a:latin typeface="Aileron Heavy Bold" panose="020B0604020202020204" charset="0"/>
                <a:ea typeface="Adobe Heiti Std R" panose="020B0400000000000000" pitchFamily="34" charset="-128"/>
              </a:rPr>
              <a:t>Thousands Have Lived Without Love, But Not One Without Water</a:t>
            </a:r>
            <a:endParaRPr lang="en-IN" sz="3000" b="1" u="sng" dirty="0">
              <a:solidFill>
                <a:srgbClr val="002060"/>
              </a:solidFill>
              <a:latin typeface="Aileron Heavy Bold" panose="020B0604020202020204" charset="0"/>
              <a:ea typeface="Adobe Heiti Std R" panose="020B0400000000000000" pitchFamily="34" charset="-128"/>
            </a:endParaRPr>
          </a:p>
        </p:txBody>
      </p:sp>
      <p:sp>
        <p:nvSpPr>
          <p:cNvPr id="4" name="TextBox 3">
            <a:extLst>
              <a:ext uri="{FF2B5EF4-FFF2-40B4-BE49-F238E27FC236}">
                <a16:creationId xmlns:a16="http://schemas.microsoft.com/office/drawing/2014/main" id="{D7976976-EE53-408A-8D29-D6703598A18F}"/>
              </a:ext>
            </a:extLst>
          </p:cNvPr>
          <p:cNvSpPr txBox="1"/>
          <p:nvPr/>
        </p:nvSpPr>
        <p:spPr>
          <a:xfrm>
            <a:off x="13422291" y="8257783"/>
            <a:ext cx="4724400" cy="1631216"/>
          </a:xfrm>
          <a:prstGeom prst="rect">
            <a:avLst/>
          </a:prstGeom>
          <a:noFill/>
        </p:spPr>
        <p:txBody>
          <a:bodyPr wrap="square" rtlCol="0">
            <a:spAutoFit/>
          </a:bodyPr>
          <a:lstStyle/>
          <a:p>
            <a:pPr algn="ctr"/>
            <a:r>
              <a:rPr lang="en-IN" sz="2500" dirty="0">
                <a:solidFill>
                  <a:schemeClr val="bg1"/>
                </a:solidFill>
                <a:latin typeface="Algerian" panose="04020705040A02060702" pitchFamily="82" charset="0"/>
              </a:rPr>
              <a:t>BE-A-56 SHUBHAM PATHAK</a:t>
            </a:r>
          </a:p>
          <a:p>
            <a:pPr algn="ctr"/>
            <a:r>
              <a:rPr lang="en-IN" sz="2500" dirty="0">
                <a:solidFill>
                  <a:schemeClr val="bg1"/>
                </a:solidFill>
                <a:latin typeface="Algerian" panose="04020705040A02060702" pitchFamily="82" charset="0"/>
              </a:rPr>
              <a:t>BE-A-51 SARVESH PANDEY</a:t>
            </a:r>
          </a:p>
          <a:p>
            <a:pPr algn="ctr"/>
            <a:r>
              <a:rPr lang="en-IN" sz="2500" dirty="0">
                <a:solidFill>
                  <a:schemeClr val="bg1"/>
                </a:solidFill>
                <a:latin typeface="Algerian" panose="04020705040A02060702" pitchFamily="82" charset="0"/>
              </a:rPr>
              <a:t>BE-A-45 ROHAN MISHRA</a:t>
            </a:r>
          </a:p>
          <a:p>
            <a:pPr algn="ctr"/>
            <a:r>
              <a:rPr lang="en-IN" sz="2500" dirty="0">
                <a:solidFill>
                  <a:schemeClr val="bg1"/>
                </a:solidFill>
                <a:latin typeface="Algerian" panose="04020705040A02060702" pitchFamily="82" charset="0"/>
              </a:rPr>
              <a:t>BE-A-60 ROSHAN PRAJAPATI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46616605-97B2-4B4C-9D98-5003E6013BE2}"/>
              </a:ext>
            </a:extLst>
          </p:cNvPr>
          <p:cNvSpPr/>
          <p:nvPr/>
        </p:nvSpPr>
        <p:spPr>
          <a:xfrm>
            <a:off x="0" y="0"/>
            <a:ext cx="14478000" cy="10287000"/>
          </a:xfrm>
          <a:custGeom>
            <a:avLst/>
            <a:gdLst>
              <a:gd name="connsiteX0" fmla="*/ 11301046 w 11301046"/>
              <a:gd name="connsiteY0" fmla="*/ 0 h 10316308"/>
              <a:gd name="connsiteX1" fmla="*/ 0 w 11301046"/>
              <a:gd name="connsiteY1" fmla="*/ 0 h 10316308"/>
              <a:gd name="connsiteX2" fmla="*/ 0 w 11301046"/>
              <a:gd name="connsiteY2" fmla="*/ 10316308 h 10316308"/>
              <a:gd name="connsiteX3" fmla="*/ 6705600 w 11301046"/>
              <a:gd name="connsiteY3" fmla="*/ 10316308 h 10316308"/>
              <a:gd name="connsiteX4" fmla="*/ 11301046 w 11301046"/>
              <a:gd name="connsiteY4" fmla="*/ 0 h 1031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046" h="10316308">
                <a:moveTo>
                  <a:pt x="11301046" y="0"/>
                </a:moveTo>
                <a:lnTo>
                  <a:pt x="0" y="0"/>
                </a:lnTo>
                <a:lnTo>
                  <a:pt x="0" y="10316308"/>
                </a:lnTo>
                <a:lnTo>
                  <a:pt x="6705600" y="10316308"/>
                </a:lnTo>
                <a:lnTo>
                  <a:pt x="11301046" y="0"/>
                </a:lnTo>
                <a:close/>
              </a:path>
            </a:pathLst>
          </a:cu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2"/>
          <p:cNvSpPr txBox="1"/>
          <p:nvPr/>
        </p:nvSpPr>
        <p:spPr>
          <a:xfrm>
            <a:off x="2107088" y="1013728"/>
            <a:ext cx="7036912" cy="756617"/>
          </a:xfrm>
          <a:prstGeom prst="rect">
            <a:avLst/>
          </a:prstGeom>
        </p:spPr>
        <p:txBody>
          <a:bodyPr lIns="0" tIns="0" rIns="0" bIns="0" rtlCol="0" anchor="t">
            <a:spAutoFit/>
          </a:bodyPr>
          <a:lstStyle/>
          <a:p>
            <a:pPr>
              <a:lnSpc>
                <a:spcPts val="5880"/>
              </a:lnSpc>
            </a:pPr>
            <a:r>
              <a:rPr lang="en-US" sz="5600" dirty="0">
                <a:solidFill>
                  <a:srgbClr val="F4F4F4"/>
                </a:solidFill>
                <a:latin typeface="Kollektif Bold"/>
              </a:rPr>
              <a:t>Conclusion.</a:t>
            </a:r>
          </a:p>
        </p:txBody>
      </p:sp>
      <p:grpSp>
        <p:nvGrpSpPr>
          <p:cNvPr id="22" name="Group 22"/>
          <p:cNvGrpSpPr/>
          <p:nvPr/>
        </p:nvGrpSpPr>
        <p:grpSpPr>
          <a:xfrm>
            <a:off x="859461" y="4018742"/>
            <a:ext cx="883075" cy="849731"/>
            <a:chOff x="0" y="0"/>
            <a:chExt cx="1049163" cy="1049163"/>
          </a:xfrm>
        </p:grpSpPr>
        <p:grpSp>
          <p:nvGrpSpPr>
            <p:cNvPr id="23" name="Group 23"/>
            <p:cNvGrpSpPr/>
            <p:nvPr/>
          </p:nvGrpSpPr>
          <p:grpSpPr>
            <a:xfrm>
              <a:off x="0" y="0"/>
              <a:ext cx="1049163" cy="1049163"/>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C30B"/>
              </a:solidFill>
            </p:spPr>
          </p:sp>
        </p:grpSp>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6668" y="186668"/>
              <a:ext cx="675827" cy="675827"/>
            </a:xfrm>
            <a:prstGeom prst="rect">
              <a:avLst/>
            </a:prstGeom>
          </p:spPr>
        </p:pic>
      </p:grpSp>
      <p:pic>
        <p:nvPicPr>
          <p:cNvPr id="3" name="Picture 2">
            <a:extLst>
              <a:ext uri="{FF2B5EF4-FFF2-40B4-BE49-F238E27FC236}">
                <a16:creationId xmlns:a16="http://schemas.microsoft.com/office/drawing/2014/main" id="{7C3CC0FF-6606-42F4-B53D-DB1BC7DC10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720" t="13715" r="11681" b="9883"/>
          <a:stretch/>
        </p:blipFill>
        <p:spPr>
          <a:xfrm>
            <a:off x="894851" y="7039145"/>
            <a:ext cx="829857" cy="833754"/>
          </a:xfrm>
          <a:prstGeom prst="ellipse">
            <a:avLst/>
          </a:prstGeom>
        </p:spPr>
      </p:pic>
      <p:sp>
        <p:nvSpPr>
          <p:cNvPr id="13" name="TextBox 13"/>
          <p:cNvSpPr txBox="1"/>
          <p:nvPr/>
        </p:nvSpPr>
        <p:spPr>
          <a:xfrm>
            <a:off x="1986977" y="7135837"/>
            <a:ext cx="7699950" cy="677108"/>
          </a:xfrm>
          <a:prstGeom prst="rect">
            <a:avLst/>
          </a:prstGeom>
        </p:spPr>
        <p:txBody>
          <a:bodyPr wrap="square" lIns="0" tIns="0" rIns="0" bIns="0" rtlCol="0" anchor="t">
            <a:spAutoFit/>
          </a:bodyPr>
          <a:lstStyle/>
          <a:p>
            <a:pPr marL="0" lvl="0" indent="0" algn="just" rtl="0">
              <a:spcBef>
                <a:spcPts val="0"/>
              </a:spcBef>
              <a:spcAft>
                <a:spcPts val="0"/>
              </a:spcAft>
              <a:buNone/>
            </a:pPr>
            <a:r>
              <a:rPr lang="en-US" sz="2200" b="1" dirty="0">
                <a:solidFill>
                  <a:schemeClr val="bg1"/>
                </a:solidFill>
                <a:latin typeface="Aileron Regular" panose="020B0604020202020204" charset="0"/>
              </a:rPr>
              <a:t>Cost effective for optimizing water resources for agricultural production.</a:t>
            </a:r>
          </a:p>
        </p:txBody>
      </p:sp>
      <p:sp>
        <p:nvSpPr>
          <p:cNvPr id="14" name="TextBox 14"/>
          <p:cNvSpPr txBox="1"/>
          <p:nvPr/>
        </p:nvSpPr>
        <p:spPr>
          <a:xfrm>
            <a:off x="1945418" y="4095609"/>
            <a:ext cx="9417907" cy="641201"/>
          </a:xfrm>
          <a:prstGeom prst="rect">
            <a:avLst/>
          </a:prstGeom>
        </p:spPr>
        <p:txBody>
          <a:bodyPr wrap="square" lIns="0" tIns="0" rIns="0" bIns="0" rtlCol="0" anchor="t">
            <a:spAutoFit/>
          </a:bodyPr>
          <a:lstStyle/>
          <a:p>
            <a:pPr algn="just">
              <a:lnSpc>
                <a:spcPts val="2520"/>
              </a:lnSpc>
            </a:pPr>
            <a:r>
              <a:rPr lang="en-US" sz="2200" b="1" dirty="0">
                <a:solidFill>
                  <a:schemeClr val="bg1"/>
                </a:solidFill>
                <a:latin typeface="Aileron Regular"/>
              </a:rPr>
              <a:t>This irrigation system allows cultivation in places with water scarcity thereby improving sustainability.</a:t>
            </a:r>
          </a:p>
        </p:txBody>
      </p:sp>
      <p:sp>
        <p:nvSpPr>
          <p:cNvPr id="15" name="TextBox 15"/>
          <p:cNvSpPr txBox="1"/>
          <p:nvPr/>
        </p:nvSpPr>
        <p:spPr>
          <a:xfrm>
            <a:off x="1986976" y="5500363"/>
            <a:ext cx="8614350" cy="677108"/>
          </a:xfrm>
          <a:prstGeom prst="rect">
            <a:avLst/>
          </a:prstGeom>
        </p:spPr>
        <p:txBody>
          <a:bodyPr wrap="square" lIns="0" tIns="0" rIns="0" bIns="0" rtlCol="0" anchor="t">
            <a:spAutoFit/>
          </a:bodyPr>
          <a:lstStyle/>
          <a:p>
            <a:pPr algn="just"/>
            <a:r>
              <a:rPr lang="en-US" sz="2200" b="1" dirty="0">
                <a:solidFill>
                  <a:schemeClr val="bg1"/>
                </a:solidFill>
                <a:latin typeface="Aileron Regular" panose="020B0604020202020204" charset="0"/>
              </a:rPr>
              <a:t>These are connected to smartphone or computer’s web page and farmer can operate them any time and any where.</a:t>
            </a:r>
          </a:p>
        </p:txBody>
      </p:sp>
      <p:pic>
        <p:nvPicPr>
          <p:cNvPr id="49" name="Picture 48">
            <a:extLst>
              <a:ext uri="{FF2B5EF4-FFF2-40B4-BE49-F238E27FC236}">
                <a16:creationId xmlns:a16="http://schemas.microsoft.com/office/drawing/2014/main" id="{8CED8726-57F7-4730-9124-E87846128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291" y="2490673"/>
            <a:ext cx="847417" cy="902286"/>
          </a:xfrm>
          <a:prstGeom prst="rect">
            <a:avLst/>
          </a:prstGeom>
        </p:spPr>
      </p:pic>
      <p:grpSp>
        <p:nvGrpSpPr>
          <p:cNvPr id="51" name="Google Shape;3554;p53">
            <a:extLst>
              <a:ext uri="{FF2B5EF4-FFF2-40B4-BE49-F238E27FC236}">
                <a16:creationId xmlns:a16="http://schemas.microsoft.com/office/drawing/2014/main" id="{1D3E5F3B-6F24-4631-8C62-91A74D948096}"/>
              </a:ext>
            </a:extLst>
          </p:cNvPr>
          <p:cNvGrpSpPr/>
          <p:nvPr/>
        </p:nvGrpSpPr>
        <p:grpSpPr>
          <a:xfrm>
            <a:off x="834421" y="5500363"/>
            <a:ext cx="883076" cy="849732"/>
            <a:chOff x="712474" y="1609917"/>
            <a:chExt cx="676500" cy="676500"/>
          </a:xfrm>
        </p:grpSpPr>
        <p:sp>
          <p:nvSpPr>
            <p:cNvPr id="52" name="Google Shape;3555;p53">
              <a:extLst>
                <a:ext uri="{FF2B5EF4-FFF2-40B4-BE49-F238E27FC236}">
                  <a16:creationId xmlns:a16="http://schemas.microsoft.com/office/drawing/2014/main" id="{8375B068-1F9A-4497-BFF6-B428A98C1877}"/>
                </a:ext>
              </a:extLst>
            </p:cNvPr>
            <p:cNvSpPr/>
            <p:nvPr/>
          </p:nvSpPr>
          <p:spPr>
            <a:xfrm>
              <a:off x="712474" y="1609917"/>
              <a:ext cx="676500" cy="676500"/>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3556;p53">
              <a:extLst>
                <a:ext uri="{FF2B5EF4-FFF2-40B4-BE49-F238E27FC236}">
                  <a16:creationId xmlns:a16="http://schemas.microsoft.com/office/drawing/2014/main" id="{6D84FE03-97DC-431F-BFBC-0346B9512FFB}"/>
                </a:ext>
              </a:extLst>
            </p:cNvPr>
            <p:cNvGrpSpPr/>
            <p:nvPr/>
          </p:nvGrpSpPr>
          <p:grpSpPr>
            <a:xfrm>
              <a:off x="899848" y="1743921"/>
              <a:ext cx="301765" cy="402357"/>
              <a:chOff x="-2146250" y="2718463"/>
              <a:chExt cx="609750" cy="813500"/>
            </a:xfrm>
          </p:grpSpPr>
          <p:sp>
            <p:nvSpPr>
              <p:cNvPr id="54" name="Google Shape;3557;p53">
                <a:extLst>
                  <a:ext uri="{FF2B5EF4-FFF2-40B4-BE49-F238E27FC236}">
                    <a16:creationId xmlns:a16="http://schemas.microsoft.com/office/drawing/2014/main" id="{F247B4E7-DE2B-49B2-A47A-0B102BBF2F23}"/>
                  </a:ext>
                </a:extLst>
              </p:cNvPr>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58;p53">
                <a:extLst>
                  <a:ext uri="{FF2B5EF4-FFF2-40B4-BE49-F238E27FC236}">
                    <a16:creationId xmlns:a16="http://schemas.microsoft.com/office/drawing/2014/main" id="{32F7D087-5413-4EBA-9CC0-5D0DFB0CEBD6}"/>
                  </a:ext>
                </a:extLst>
              </p:cNvPr>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59;p53">
                <a:extLst>
                  <a:ext uri="{FF2B5EF4-FFF2-40B4-BE49-F238E27FC236}">
                    <a16:creationId xmlns:a16="http://schemas.microsoft.com/office/drawing/2014/main" id="{BC3AB11F-DC57-4F3F-99E9-316E11AFCFFC}"/>
                  </a:ext>
                </a:extLst>
              </p:cNvPr>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0;p53">
                <a:extLst>
                  <a:ext uri="{FF2B5EF4-FFF2-40B4-BE49-F238E27FC236}">
                    <a16:creationId xmlns:a16="http://schemas.microsoft.com/office/drawing/2014/main" id="{1E2CFC24-BD48-4C8F-B0BC-FD5301938CD7}"/>
                  </a:ext>
                </a:extLst>
              </p:cNvPr>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1;p53">
                <a:extLst>
                  <a:ext uri="{FF2B5EF4-FFF2-40B4-BE49-F238E27FC236}">
                    <a16:creationId xmlns:a16="http://schemas.microsoft.com/office/drawing/2014/main" id="{6412BA31-C2B4-4B66-B375-E5C55F9B1A50}"/>
                  </a:ext>
                </a:extLst>
              </p:cNvPr>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2;p53">
                <a:extLst>
                  <a:ext uri="{FF2B5EF4-FFF2-40B4-BE49-F238E27FC236}">
                    <a16:creationId xmlns:a16="http://schemas.microsoft.com/office/drawing/2014/main" id="{3FED19FF-9A70-4F00-9366-705A3CD12821}"/>
                  </a:ext>
                </a:extLst>
              </p:cNvPr>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63;p53">
                <a:extLst>
                  <a:ext uri="{FF2B5EF4-FFF2-40B4-BE49-F238E27FC236}">
                    <a16:creationId xmlns:a16="http://schemas.microsoft.com/office/drawing/2014/main" id="{42B8AAB3-8DAC-4C1C-94BA-5878BFE6FB15}"/>
                  </a:ext>
                </a:extLst>
              </p:cNvPr>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64;p53">
                <a:extLst>
                  <a:ext uri="{FF2B5EF4-FFF2-40B4-BE49-F238E27FC236}">
                    <a16:creationId xmlns:a16="http://schemas.microsoft.com/office/drawing/2014/main" id="{34DED021-9DBE-4F2F-A928-23885E872FB2}"/>
                  </a:ext>
                </a:extLst>
              </p:cNvPr>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TextBox 62">
            <a:extLst>
              <a:ext uri="{FF2B5EF4-FFF2-40B4-BE49-F238E27FC236}">
                <a16:creationId xmlns:a16="http://schemas.microsoft.com/office/drawing/2014/main" id="{00E612FB-93C5-402C-B9D2-435F9CB1B3C5}"/>
              </a:ext>
            </a:extLst>
          </p:cNvPr>
          <p:cNvSpPr txBox="1"/>
          <p:nvPr/>
        </p:nvSpPr>
        <p:spPr>
          <a:xfrm>
            <a:off x="1945418" y="2430684"/>
            <a:ext cx="10179907" cy="769441"/>
          </a:xfrm>
          <a:prstGeom prst="rect">
            <a:avLst/>
          </a:prstGeom>
          <a:noFill/>
        </p:spPr>
        <p:txBody>
          <a:bodyPr wrap="square">
            <a:spAutoFit/>
          </a:bodyPr>
          <a:lstStyle/>
          <a:p>
            <a:pPr algn="just"/>
            <a:r>
              <a:rPr lang="en-US" sz="2200" b="1" dirty="0">
                <a:solidFill>
                  <a:schemeClr val="bg1"/>
                </a:solidFill>
                <a:latin typeface="Aileron Regular" panose="020B0604020202020204" charset="0"/>
              </a:rPr>
              <a:t>By using this </a:t>
            </a:r>
            <a:r>
              <a:rPr lang="en-US" sz="2200" b="1" u="sng" dirty="0">
                <a:solidFill>
                  <a:schemeClr val="bg1"/>
                </a:solidFill>
                <a:latin typeface="Aileron Regular" panose="020B0604020202020204" charset="0"/>
              </a:rPr>
              <a:t>SMART IRRIGATION SYSTEM </a:t>
            </a:r>
            <a:r>
              <a:rPr lang="en-US" sz="2200" b="1" dirty="0">
                <a:solidFill>
                  <a:schemeClr val="bg1"/>
                </a:solidFill>
                <a:latin typeface="Aileron Regular" panose="020B0604020202020204" charset="0"/>
              </a:rPr>
              <a:t>it optimizes the usage of water</a:t>
            </a:r>
          </a:p>
          <a:p>
            <a:pPr algn="just"/>
            <a:r>
              <a:rPr lang="en-US" sz="2200" b="1" dirty="0">
                <a:solidFill>
                  <a:schemeClr val="bg1"/>
                </a:solidFill>
                <a:latin typeface="Aileron Regular" panose="020B0604020202020204" charset="0"/>
              </a:rPr>
              <a:t>by reducing wastage and reduce the human intervention for farmers.</a:t>
            </a:r>
            <a:endParaRPr lang="en-IN" sz="2200" b="1" dirty="0">
              <a:solidFill>
                <a:schemeClr val="bg1"/>
              </a:solidFill>
              <a:latin typeface="Aileron Regular" panose="020B0604020202020204" charset="0"/>
            </a:endParaRPr>
          </a:p>
        </p:txBody>
      </p:sp>
      <p:pic>
        <p:nvPicPr>
          <p:cNvPr id="65" name="Picture 64">
            <a:extLst>
              <a:ext uri="{FF2B5EF4-FFF2-40B4-BE49-F238E27FC236}">
                <a16:creationId xmlns:a16="http://schemas.microsoft.com/office/drawing/2014/main" id="{C9B23631-31FF-43B1-8C85-D7EA46DECF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7093" y="5500363"/>
            <a:ext cx="6390996" cy="4476063"/>
          </a:xfrm>
          <a:prstGeom prst="rect">
            <a:avLst/>
          </a:prstGeom>
          <a:effectLst>
            <a:glow rad="127000">
              <a:schemeClr val="tx1"/>
            </a:glo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63978" y="-263980"/>
            <a:ext cx="8997039" cy="952500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92954"/>
            </a:solidFill>
          </p:spPr>
        </p:sp>
      </p:grpSp>
      <p:pic>
        <p:nvPicPr>
          <p:cNvPr id="4" name="Picture 4"/>
          <p:cNvPicPr>
            <a:picLocks noChangeAspect="1"/>
          </p:cNvPicPr>
          <p:nvPr/>
        </p:nvPicPr>
        <p:blipFill>
          <a:blip r:embed="rId2"/>
          <a:srcRect l="21517" r="21517"/>
          <a:stretch>
            <a:fillRect/>
          </a:stretch>
        </p:blipFill>
        <p:spPr>
          <a:xfrm>
            <a:off x="1684977" y="1516484"/>
            <a:ext cx="6141133" cy="7186985"/>
          </a:xfrm>
          <a:prstGeom prst="rect">
            <a:avLst/>
          </a:prstGeom>
        </p:spPr>
      </p:pic>
      <p:grpSp>
        <p:nvGrpSpPr>
          <p:cNvPr id="6" name="Group 6"/>
          <p:cNvGrpSpPr/>
          <p:nvPr/>
        </p:nvGrpSpPr>
        <p:grpSpPr>
          <a:xfrm rot="-5400000">
            <a:off x="5937796" y="6806278"/>
            <a:ext cx="2324542" cy="2320823"/>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99B951"/>
            </a:solidFill>
          </p:spPr>
        </p:sp>
      </p:grpSp>
      <p:sp>
        <p:nvSpPr>
          <p:cNvPr id="11" name="TextBox 11"/>
          <p:cNvSpPr txBox="1"/>
          <p:nvPr/>
        </p:nvSpPr>
        <p:spPr>
          <a:xfrm>
            <a:off x="10515600" y="3015283"/>
            <a:ext cx="8342545" cy="756617"/>
          </a:xfrm>
          <a:prstGeom prst="rect">
            <a:avLst/>
          </a:prstGeom>
        </p:spPr>
        <p:txBody>
          <a:bodyPr lIns="0" tIns="0" rIns="0" bIns="0" rtlCol="0" anchor="t">
            <a:spAutoFit/>
          </a:bodyPr>
          <a:lstStyle/>
          <a:p>
            <a:pPr>
              <a:lnSpc>
                <a:spcPts val="5880"/>
              </a:lnSpc>
            </a:pPr>
            <a:r>
              <a:rPr lang="en-US" sz="6600" i="1" dirty="0">
                <a:solidFill>
                  <a:srgbClr val="192954"/>
                </a:solidFill>
                <a:latin typeface="Aileron Heavy Bold" panose="020B0604020202020204" charset="0"/>
              </a:rPr>
              <a:t>Thank You</a:t>
            </a:r>
          </a:p>
        </p:txBody>
      </p:sp>
      <p:sp>
        <p:nvSpPr>
          <p:cNvPr id="17" name="TextBox 16">
            <a:extLst>
              <a:ext uri="{FF2B5EF4-FFF2-40B4-BE49-F238E27FC236}">
                <a16:creationId xmlns:a16="http://schemas.microsoft.com/office/drawing/2014/main" id="{8E236792-0EF2-4105-8AE9-C32D1E37ACDF}"/>
              </a:ext>
            </a:extLst>
          </p:cNvPr>
          <p:cNvSpPr txBox="1"/>
          <p:nvPr/>
        </p:nvSpPr>
        <p:spPr>
          <a:xfrm>
            <a:off x="8761818" y="6496052"/>
            <a:ext cx="3686729" cy="923330"/>
          </a:xfrm>
          <a:prstGeom prst="rect">
            <a:avLst/>
          </a:prstGeom>
          <a:noFill/>
        </p:spPr>
        <p:txBody>
          <a:bodyPr wrap="square" rtlCol="0">
            <a:spAutoFit/>
          </a:bodyPr>
          <a:lstStyle/>
          <a:p>
            <a:pPr algn="ctr"/>
            <a:r>
              <a:rPr lang="pt-BR" dirty="0">
                <a:solidFill>
                  <a:srgbClr val="153153"/>
                </a:solidFill>
                <a:latin typeface="Aileron Regular" panose="020B0604020202020204" charset="0"/>
              </a:rPr>
              <a:t>SHUBHAM </a:t>
            </a:r>
            <a:r>
              <a:rPr lang="pt-BR">
                <a:solidFill>
                  <a:srgbClr val="153153"/>
                </a:solidFill>
                <a:latin typeface="Aileron Regular" panose="020B0604020202020204" charset="0"/>
              </a:rPr>
              <a:t>PATHAK </a:t>
            </a:r>
            <a:r>
              <a:rPr lang="en-US">
                <a:solidFill>
                  <a:srgbClr val="153153"/>
                </a:solidFill>
                <a:latin typeface="Aileron Regular" panose="020B0604020202020204" charset="0"/>
              </a:rPr>
              <a:t>BE</a:t>
            </a:r>
            <a:r>
              <a:rPr lang="pt-BR">
                <a:solidFill>
                  <a:srgbClr val="153153"/>
                </a:solidFill>
                <a:latin typeface="Aileron Regular" panose="020B0604020202020204" charset="0"/>
              </a:rPr>
              <a:t>-A- </a:t>
            </a:r>
            <a:r>
              <a:rPr lang="pt-BR" dirty="0">
                <a:solidFill>
                  <a:srgbClr val="153153"/>
                </a:solidFill>
                <a:latin typeface="Aileron Regular" panose="020B0604020202020204" charset="0"/>
              </a:rPr>
              <a:t>56 </a:t>
            </a:r>
          </a:p>
          <a:p>
            <a:pPr algn="ctr"/>
            <a:r>
              <a:rPr lang="pt-BR" dirty="0">
                <a:solidFill>
                  <a:srgbClr val="153153"/>
                </a:solidFill>
                <a:latin typeface="Aileron Regular" panose="020B0604020202020204" charset="0"/>
              </a:rPr>
              <a:t>shivam286088@gmail.com 8879458198</a:t>
            </a:r>
            <a:endParaRPr lang="en-IN" dirty="0">
              <a:solidFill>
                <a:srgbClr val="153153"/>
              </a:solidFill>
              <a:latin typeface="Aileron Regular" panose="020B0604020202020204" charset="0"/>
            </a:endParaRPr>
          </a:p>
        </p:txBody>
      </p:sp>
      <p:sp>
        <p:nvSpPr>
          <p:cNvPr id="18" name="TextBox 17">
            <a:extLst>
              <a:ext uri="{FF2B5EF4-FFF2-40B4-BE49-F238E27FC236}">
                <a16:creationId xmlns:a16="http://schemas.microsoft.com/office/drawing/2014/main" id="{47FFD701-3DB9-4AAC-96F0-32AB3AAB3CC8}"/>
              </a:ext>
            </a:extLst>
          </p:cNvPr>
          <p:cNvSpPr txBox="1"/>
          <p:nvPr/>
        </p:nvSpPr>
        <p:spPr>
          <a:xfrm>
            <a:off x="13436823" y="6496052"/>
            <a:ext cx="3935057" cy="923330"/>
          </a:xfrm>
          <a:prstGeom prst="rect">
            <a:avLst/>
          </a:prstGeom>
          <a:noFill/>
        </p:spPr>
        <p:txBody>
          <a:bodyPr wrap="square" rtlCol="0">
            <a:spAutoFit/>
          </a:bodyPr>
          <a:lstStyle/>
          <a:p>
            <a:pPr algn="ctr"/>
            <a:r>
              <a:rPr lang="pt-BR" dirty="0">
                <a:solidFill>
                  <a:srgbClr val="153153"/>
                </a:solidFill>
                <a:latin typeface="Aileron Regular" panose="020B0604020202020204" charset="0"/>
              </a:rPr>
              <a:t>SARVESH </a:t>
            </a:r>
            <a:r>
              <a:rPr lang="pt-BR">
                <a:solidFill>
                  <a:srgbClr val="153153"/>
                </a:solidFill>
                <a:latin typeface="Aileron Regular" panose="020B0604020202020204" charset="0"/>
              </a:rPr>
              <a:t>PANDEY </a:t>
            </a:r>
            <a:r>
              <a:rPr lang="en-US">
                <a:solidFill>
                  <a:srgbClr val="153153"/>
                </a:solidFill>
                <a:latin typeface="Aileron Regular" panose="020B0604020202020204" charset="0"/>
              </a:rPr>
              <a:t>B</a:t>
            </a:r>
            <a:r>
              <a:rPr lang="pt-BR">
                <a:solidFill>
                  <a:srgbClr val="153153"/>
                </a:solidFill>
                <a:latin typeface="Aileron Regular" panose="020B0604020202020204" charset="0"/>
              </a:rPr>
              <a:t>E-A-51 </a:t>
            </a:r>
            <a:endParaRPr lang="pt-BR" dirty="0">
              <a:solidFill>
                <a:srgbClr val="153153"/>
              </a:solidFill>
              <a:latin typeface="Aileron Regular" panose="020B0604020202020204" charset="0"/>
            </a:endParaRPr>
          </a:p>
          <a:p>
            <a:pPr algn="ctr"/>
            <a:r>
              <a:rPr lang="pt-BR" dirty="0">
                <a:solidFill>
                  <a:srgbClr val="153153"/>
                </a:solidFill>
                <a:latin typeface="Aileron Regular" panose="020B0604020202020204" charset="0"/>
              </a:rPr>
              <a:t>Sarveshpandey556@gmail.com 8208876917</a:t>
            </a:r>
            <a:endParaRPr lang="en-IN" dirty="0">
              <a:solidFill>
                <a:srgbClr val="153153"/>
              </a:solidFill>
              <a:latin typeface="Aileron Regular" panose="020B0604020202020204" charset="0"/>
            </a:endParaRPr>
          </a:p>
        </p:txBody>
      </p:sp>
      <p:sp>
        <p:nvSpPr>
          <p:cNvPr id="19" name="TextBox 18">
            <a:extLst>
              <a:ext uri="{FF2B5EF4-FFF2-40B4-BE49-F238E27FC236}">
                <a16:creationId xmlns:a16="http://schemas.microsoft.com/office/drawing/2014/main" id="{8846D6A8-9255-4959-AF3F-36E546DE0113}"/>
              </a:ext>
            </a:extLst>
          </p:cNvPr>
          <p:cNvSpPr txBox="1"/>
          <p:nvPr/>
        </p:nvSpPr>
        <p:spPr>
          <a:xfrm>
            <a:off x="8582653" y="8201945"/>
            <a:ext cx="3865894" cy="923330"/>
          </a:xfrm>
          <a:prstGeom prst="rect">
            <a:avLst/>
          </a:prstGeom>
          <a:noFill/>
        </p:spPr>
        <p:txBody>
          <a:bodyPr wrap="square" rtlCol="0">
            <a:spAutoFit/>
          </a:bodyPr>
          <a:lstStyle/>
          <a:p>
            <a:pPr algn="ctr"/>
            <a:r>
              <a:rPr lang="en-IN" dirty="0">
                <a:solidFill>
                  <a:srgbClr val="153153"/>
                </a:solidFill>
                <a:latin typeface="Aileron Regular" panose="020B0604020202020204" charset="0"/>
              </a:rPr>
              <a:t>ROSHAN </a:t>
            </a:r>
            <a:r>
              <a:rPr lang="en-IN">
                <a:solidFill>
                  <a:srgbClr val="153153"/>
                </a:solidFill>
                <a:latin typeface="Aileron Regular" panose="020B0604020202020204" charset="0"/>
              </a:rPr>
              <a:t>PRAJAPATI </a:t>
            </a:r>
            <a:r>
              <a:rPr lang="en-US">
                <a:solidFill>
                  <a:srgbClr val="153153"/>
                </a:solidFill>
                <a:latin typeface="Aileron Regular" panose="020B0604020202020204" charset="0"/>
              </a:rPr>
              <a:t>B</a:t>
            </a:r>
            <a:r>
              <a:rPr lang="en-IN">
                <a:solidFill>
                  <a:srgbClr val="153153"/>
                </a:solidFill>
                <a:latin typeface="Aileron Regular" panose="020B0604020202020204" charset="0"/>
              </a:rPr>
              <a:t>E-A-60 </a:t>
            </a:r>
            <a:r>
              <a:rPr lang="en-IN" dirty="0">
                <a:solidFill>
                  <a:srgbClr val="153153"/>
                </a:solidFill>
                <a:latin typeface="Aileron Regular" panose="020B0604020202020204" charset="0"/>
              </a:rPr>
              <a:t>roshanprajapatiabc@gmail.com 7710825714</a:t>
            </a:r>
          </a:p>
        </p:txBody>
      </p:sp>
      <p:sp>
        <p:nvSpPr>
          <p:cNvPr id="20" name="TextBox 19">
            <a:extLst>
              <a:ext uri="{FF2B5EF4-FFF2-40B4-BE49-F238E27FC236}">
                <a16:creationId xmlns:a16="http://schemas.microsoft.com/office/drawing/2014/main" id="{FE3074CA-2F4C-41EF-AB7E-A5E5B8EADC7C}"/>
              </a:ext>
            </a:extLst>
          </p:cNvPr>
          <p:cNvSpPr txBox="1"/>
          <p:nvPr/>
        </p:nvSpPr>
        <p:spPr>
          <a:xfrm>
            <a:off x="13542134" y="8201945"/>
            <a:ext cx="3724434" cy="923330"/>
          </a:xfrm>
          <a:prstGeom prst="rect">
            <a:avLst/>
          </a:prstGeom>
          <a:noFill/>
        </p:spPr>
        <p:txBody>
          <a:bodyPr wrap="square" rtlCol="0">
            <a:spAutoFit/>
          </a:bodyPr>
          <a:lstStyle/>
          <a:p>
            <a:pPr algn="ctr"/>
            <a:r>
              <a:rPr lang="en-IN" dirty="0">
                <a:solidFill>
                  <a:srgbClr val="153153"/>
                </a:solidFill>
                <a:latin typeface="Aileron Regular" panose="020B0604020202020204" charset="0"/>
              </a:rPr>
              <a:t>ROHAN </a:t>
            </a:r>
            <a:r>
              <a:rPr lang="en-IN">
                <a:solidFill>
                  <a:srgbClr val="153153"/>
                </a:solidFill>
                <a:latin typeface="Aileron Regular" panose="020B0604020202020204" charset="0"/>
              </a:rPr>
              <a:t>MISHRA </a:t>
            </a:r>
            <a:r>
              <a:rPr lang="en-US">
                <a:solidFill>
                  <a:srgbClr val="153153"/>
                </a:solidFill>
                <a:latin typeface="Aileron Regular" panose="020B0604020202020204" charset="0"/>
              </a:rPr>
              <a:t>B</a:t>
            </a:r>
            <a:r>
              <a:rPr lang="en-IN">
                <a:solidFill>
                  <a:srgbClr val="153153"/>
                </a:solidFill>
                <a:latin typeface="Aileron Regular" panose="020B0604020202020204" charset="0"/>
              </a:rPr>
              <a:t>E-A-45 </a:t>
            </a:r>
            <a:r>
              <a:rPr lang="en-IN" dirty="0">
                <a:solidFill>
                  <a:srgbClr val="153153"/>
                </a:solidFill>
                <a:latin typeface="Aileron Regular" panose="020B0604020202020204" charset="0"/>
              </a:rPr>
              <a:t>rohanmishra961@gmail.com 8422006609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TextBox 2"/>
          <p:cNvSpPr txBox="1"/>
          <p:nvPr/>
        </p:nvSpPr>
        <p:spPr>
          <a:xfrm>
            <a:off x="533400" y="1309048"/>
            <a:ext cx="7108976" cy="974626"/>
          </a:xfrm>
          <a:prstGeom prst="rect">
            <a:avLst/>
          </a:prstGeom>
        </p:spPr>
        <p:txBody>
          <a:bodyPr wrap="square" lIns="0" tIns="0" rIns="0" bIns="0" rtlCol="0" anchor="t">
            <a:spAutoFit/>
          </a:bodyPr>
          <a:lstStyle/>
          <a:p>
            <a:pPr>
              <a:lnSpc>
                <a:spcPts val="7560"/>
              </a:lnSpc>
            </a:pPr>
            <a:r>
              <a:rPr lang="en-US" sz="7200" dirty="0">
                <a:solidFill>
                  <a:srgbClr val="192954"/>
                </a:solidFill>
                <a:latin typeface="Kollektif Bold"/>
              </a:rPr>
              <a:t>Report Outline:</a:t>
            </a:r>
          </a:p>
        </p:txBody>
      </p:sp>
      <p:sp>
        <p:nvSpPr>
          <p:cNvPr id="3" name="TextBox 3"/>
          <p:cNvSpPr txBox="1"/>
          <p:nvPr/>
        </p:nvSpPr>
        <p:spPr>
          <a:xfrm>
            <a:off x="9144000" y="3086100"/>
            <a:ext cx="8340243" cy="327590"/>
          </a:xfrm>
          <a:prstGeom prst="rect">
            <a:avLst/>
          </a:prstGeom>
        </p:spPr>
        <p:txBody>
          <a:bodyPr wrap="square" lIns="0" tIns="0" rIns="0" bIns="0" rtlCol="0" anchor="t">
            <a:spAutoFit/>
          </a:bodyPr>
          <a:lstStyle/>
          <a:p>
            <a:pPr marL="0" lvl="0" indent="0" algn="l">
              <a:lnSpc>
                <a:spcPts val="2765"/>
              </a:lnSpc>
              <a:spcBef>
                <a:spcPct val="0"/>
              </a:spcBef>
            </a:pPr>
            <a:r>
              <a:rPr lang="en-US" sz="1975" spc="118" dirty="0">
                <a:solidFill>
                  <a:srgbClr val="153153"/>
                </a:solidFill>
                <a:latin typeface="Aileron Heavy"/>
              </a:rPr>
              <a:t>PART 1                            </a:t>
            </a:r>
            <a:r>
              <a:rPr lang="en-US" sz="2000" b="1" spc="40" dirty="0">
                <a:solidFill>
                  <a:srgbClr val="153153"/>
                </a:solidFill>
                <a:latin typeface="Aileron Regular"/>
              </a:rPr>
              <a:t>PROBLEMS.</a:t>
            </a:r>
            <a:endParaRPr lang="en-US" sz="2000" spc="118" dirty="0">
              <a:solidFill>
                <a:srgbClr val="153153"/>
              </a:solidFill>
              <a:latin typeface="Aileron Heavy"/>
            </a:endParaRPr>
          </a:p>
        </p:txBody>
      </p:sp>
      <p:sp>
        <p:nvSpPr>
          <p:cNvPr id="5" name="TextBox 5"/>
          <p:cNvSpPr txBox="1"/>
          <p:nvPr/>
        </p:nvSpPr>
        <p:spPr>
          <a:xfrm>
            <a:off x="9093239" y="3935784"/>
            <a:ext cx="1684388" cy="330832"/>
          </a:xfrm>
          <a:prstGeom prst="rect">
            <a:avLst/>
          </a:prstGeom>
        </p:spPr>
        <p:txBody>
          <a:bodyPr lIns="0" tIns="0" rIns="0" bIns="0" rtlCol="0" anchor="t">
            <a:spAutoFit/>
          </a:bodyPr>
          <a:lstStyle/>
          <a:p>
            <a:pPr marL="0" lvl="0" indent="0" algn="l">
              <a:lnSpc>
                <a:spcPts val="2765"/>
              </a:lnSpc>
              <a:spcBef>
                <a:spcPct val="0"/>
              </a:spcBef>
            </a:pPr>
            <a:r>
              <a:rPr lang="en-US" sz="2000" spc="118" dirty="0">
                <a:solidFill>
                  <a:srgbClr val="153153"/>
                </a:solidFill>
                <a:latin typeface="Aileron Heavy"/>
              </a:rPr>
              <a:t>PART 2</a:t>
            </a:r>
          </a:p>
        </p:txBody>
      </p:sp>
      <p:sp>
        <p:nvSpPr>
          <p:cNvPr id="6" name="TextBox 6"/>
          <p:cNvSpPr txBox="1"/>
          <p:nvPr/>
        </p:nvSpPr>
        <p:spPr>
          <a:xfrm>
            <a:off x="11760370" y="4016975"/>
            <a:ext cx="5341651" cy="328295"/>
          </a:xfrm>
          <a:prstGeom prst="rect">
            <a:avLst/>
          </a:prstGeom>
        </p:spPr>
        <p:txBody>
          <a:bodyPr lIns="0" tIns="0" rIns="0" bIns="0" rtlCol="0" anchor="t">
            <a:spAutoFit/>
          </a:bodyPr>
          <a:lstStyle/>
          <a:p>
            <a:pPr marL="0" lvl="0" indent="0" algn="l">
              <a:lnSpc>
                <a:spcPts val="2800"/>
              </a:lnSpc>
              <a:spcBef>
                <a:spcPct val="0"/>
              </a:spcBef>
            </a:pPr>
            <a:r>
              <a:rPr lang="en-US" sz="2000" b="1" spc="40" dirty="0">
                <a:solidFill>
                  <a:srgbClr val="153153"/>
                </a:solidFill>
                <a:latin typeface="Aileron Regular"/>
              </a:rPr>
              <a:t>SOLUTION.</a:t>
            </a:r>
          </a:p>
        </p:txBody>
      </p:sp>
      <p:sp>
        <p:nvSpPr>
          <p:cNvPr id="7" name="TextBox 7"/>
          <p:cNvSpPr txBox="1"/>
          <p:nvPr/>
        </p:nvSpPr>
        <p:spPr>
          <a:xfrm>
            <a:off x="9093239" y="4895232"/>
            <a:ext cx="1684388" cy="330832"/>
          </a:xfrm>
          <a:prstGeom prst="rect">
            <a:avLst/>
          </a:prstGeom>
        </p:spPr>
        <p:txBody>
          <a:bodyPr lIns="0" tIns="0" rIns="0" bIns="0" rtlCol="0" anchor="t">
            <a:spAutoFit/>
          </a:bodyPr>
          <a:lstStyle/>
          <a:p>
            <a:pPr marL="0" lvl="0" indent="0" algn="l">
              <a:lnSpc>
                <a:spcPts val="2765"/>
              </a:lnSpc>
              <a:spcBef>
                <a:spcPct val="0"/>
              </a:spcBef>
            </a:pPr>
            <a:r>
              <a:rPr lang="en-US" sz="2000" spc="118" dirty="0">
                <a:solidFill>
                  <a:srgbClr val="153153"/>
                </a:solidFill>
                <a:latin typeface="Aileron Heavy"/>
              </a:rPr>
              <a:t>PART 3</a:t>
            </a:r>
          </a:p>
        </p:txBody>
      </p:sp>
      <p:sp>
        <p:nvSpPr>
          <p:cNvPr id="9" name="TextBox 9"/>
          <p:cNvSpPr txBox="1"/>
          <p:nvPr/>
        </p:nvSpPr>
        <p:spPr>
          <a:xfrm>
            <a:off x="9122736" y="5870660"/>
            <a:ext cx="1684388" cy="330832"/>
          </a:xfrm>
          <a:prstGeom prst="rect">
            <a:avLst/>
          </a:prstGeom>
        </p:spPr>
        <p:txBody>
          <a:bodyPr lIns="0" tIns="0" rIns="0" bIns="0" rtlCol="0" anchor="t">
            <a:spAutoFit/>
          </a:bodyPr>
          <a:lstStyle/>
          <a:p>
            <a:pPr marL="0" lvl="0" indent="0" algn="l">
              <a:lnSpc>
                <a:spcPts val="2765"/>
              </a:lnSpc>
              <a:spcBef>
                <a:spcPct val="0"/>
              </a:spcBef>
            </a:pPr>
            <a:r>
              <a:rPr lang="en-US" sz="2000" spc="118" dirty="0">
                <a:solidFill>
                  <a:srgbClr val="153153"/>
                </a:solidFill>
                <a:latin typeface="Aileron Heavy"/>
              </a:rPr>
              <a:t>PART 4</a:t>
            </a:r>
          </a:p>
        </p:txBody>
      </p:sp>
      <p:sp>
        <p:nvSpPr>
          <p:cNvPr id="11" name="TextBox 11"/>
          <p:cNvSpPr txBox="1"/>
          <p:nvPr/>
        </p:nvSpPr>
        <p:spPr>
          <a:xfrm>
            <a:off x="9093239" y="6754049"/>
            <a:ext cx="1684388" cy="330832"/>
          </a:xfrm>
          <a:prstGeom prst="rect">
            <a:avLst/>
          </a:prstGeom>
        </p:spPr>
        <p:txBody>
          <a:bodyPr lIns="0" tIns="0" rIns="0" bIns="0" rtlCol="0" anchor="t">
            <a:spAutoFit/>
          </a:bodyPr>
          <a:lstStyle/>
          <a:p>
            <a:pPr marL="0" lvl="0" indent="0" algn="l">
              <a:lnSpc>
                <a:spcPts val="2765"/>
              </a:lnSpc>
              <a:spcBef>
                <a:spcPct val="0"/>
              </a:spcBef>
            </a:pPr>
            <a:r>
              <a:rPr lang="en-US" sz="2000" spc="118">
                <a:solidFill>
                  <a:srgbClr val="153153"/>
                </a:solidFill>
                <a:latin typeface="Aileron Heavy"/>
              </a:rPr>
              <a:t>PART 5</a:t>
            </a:r>
          </a:p>
        </p:txBody>
      </p:sp>
      <p:sp>
        <p:nvSpPr>
          <p:cNvPr id="12" name="TextBox 12"/>
          <p:cNvSpPr txBox="1"/>
          <p:nvPr/>
        </p:nvSpPr>
        <p:spPr>
          <a:xfrm>
            <a:off x="11398477" y="6804898"/>
            <a:ext cx="5341651" cy="335156"/>
          </a:xfrm>
          <a:prstGeom prst="rect">
            <a:avLst/>
          </a:prstGeom>
        </p:spPr>
        <p:txBody>
          <a:bodyPr lIns="0" tIns="0" rIns="0" bIns="0" rtlCol="0" anchor="t">
            <a:spAutoFit/>
          </a:bodyPr>
          <a:lstStyle/>
          <a:p>
            <a:pPr marL="0" lvl="0" indent="0" algn="l">
              <a:lnSpc>
                <a:spcPts val="2800"/>
              </a:lnSpc>
              <a:spcBef>
                <a:spcPct val="0"/>
              </a:spcBef>
            </a:pPr>
            <a:r>
              <a:rPr lang="en-US" sz="2000" b="1" dirty="0">
                <a:solidFill>
                  <a:srgbClr val="153153"/>
                </a:solidFill>
                <a:latin typeface="Aileron Regular" panose="020B0604020202020204" charset="0"/>
              </a:rPr>
              <a:t>MODIFICATIONS.</a:t>
            </a:r>
            <a:endParaRPr lang="en-US" sz="2000" b="1" spc="40" dirty="0">
              <a:solidFill>
                <a:srgbClr val="153153"/>
              </a:solidFill>
              <a:latin typeface="Aileron Regular" panose="020B0604020202020204" charset="0"/>
            </a:endParaRPr>
          </a:p>
        </p:txBody>
      </p:sp>
      <p:sp>
        <p:nvSpPr>
          <p:cNvPr id="13" name="AutoShape 13"/>
          <p:cNvSpPr/>
          <p:nvPr/>
        </p:nvSpPr>
        <p:spPr>
          <a:xfrm>
            <a:off x="9093239" y="3733780"/>
            <a:ext cx="6927089" cy="0"/>
          </a:xfrm>
          <a:prstGeom prst="line">
            <a:avLst/>
          </a:prstGeom>
          <a:ln w="9525" cap="rnd">
            <a:solidFill>
              <a:srgbClr val="000000"/>
            </a:solidFill>
            <a:prstDash val="solid"/>
            <a:headEnd type="none" w="sm" len="sm"/>
            <a:tailEnd type="none" w="sm" len="sm"/>
          </a:ln>
        </p:spPr>
      </p:sp>
      <p:sp>
        <p:nvSpPr>
          <p:cNvPr id="15" name="AutoShape 15"/>
          <p:cNvSpPr/>
          <p:nvPr/>
        </p:nvSpPr>
        <p:spPr>
          <a:xfrm>
            <a:off x="9093239" y="4680115"/>
            <a:ext cx="6927089" cy="0"/>
          </a:xfrm>
          <a:prstGeom prst="line">
            <a:avLst/>
          </a:prstGeom>
          <a:ln w="9525" cap="rnd">
            <a:solidFill>
              <a:srgbClr val="000000"/>
            </a:solidFill>
            <a:prstDash val="solid"/>
            <a:headEnd type="none" w="sm" len="sm"/>
            <a:tailEnd type="none" w="sm" len="sm"/>
          </a:ln>
        </p:spPr>
      </p:sp>
      <p:sp>
        <p:nvSpPr>
          <p:cNvPr id="16" name="AutoShape 16"/>
          <p:cNvSpPr/>
          <p:nvPr/>
        </p:nvSpPr>
        <p:spPr>
          <a:xfrm>
            <a:off x="9093239" y="5607608"/>
            <a:ext cx="6927089" cy="0"/>
          </a:xfrm>
          <a:prstGeom prst="line">
            <a:avLst/>
          </a:prstGeom>
          <a:ln w="9525" cap="rnd">
            <a:solidFill>
              <a:srgbClr val="000000"/>
            </a:solidFill>
            <a:prstDash val="solid"/>
            <a:headEnd type="none" w="sm" len="sm"/>
            <a:tailEnd type="none" w="sm" len="sm"/>
          </a:ln>
        </p:spPr>
      </p:sp>
      <p:sp>
        <p:nvSpPr>
          <p:cNvPr id="17" name="AutoShape 17"/>
          <p:cNvSpPr/>
          <p:nvPr/>
        </p:nvSpPr>
        <p:spPr>
          <a:xfrm>
            <a:off x="9093239" y="6536841"/>
            <a:ext cx="6927089" cy="0"/>
          </a:xfrm>
          <a:prstGeom prst="line">
            <a:avLst/>
          </a:prstGeom>
          <a:ln w="9525" cap="rnd">
            <a:solidFill>
              <a:srgbClr val="000000"/>
            </a:solidFill>
            <a:prstDash val="solid"/>
            <a:headEnd type="none" w="sm" len="sm"/>
            <a:tailEnd type="none" w="sm" len="sm"/>
          </a:ln>
        </p:spPr>
      </p:sp>
      <p:sp>
        <p:nvSpPr>
          <p:cNvPr id="19" name="TextBox 8">
            <a:extLst>
              <a:ext uri="{FF2B5EF4-FFF2-40B4-BE49-F238E27FC236}">
                <a16:creationId xmlns:a16="http://schemas.microsoft.com/office/drawing/2014/main" id="{763DB6B1-507E-4674-9B35-B00825216668}"/>
              </a:ext>
            </a:extLst>
          </p:cNvPr>
          <p:cNvSpPr txBox="1"/>
          <p:nvPr/>
        </p:nvSpPr>
        <p:spPr>
          <a:xfrm>
            <a:off x="10777627" y="4801748"/>
            <a:ext cx="5341651" cy="687368"/>
          </a:xfrm>
          <a:prstGeom prst="rect">
            <a:avLst/>
          </a:prstGeom>
        </p:spPr>
        <p:txBody>
          <a:bodyPr wrap="square" lIns="0" tIns="0" rIns="0" bIns="0" rtlCol="0" anchor="t">
            <a:spAutoFit/>
          </a:bodyPr>
          <a:lstStyle/>
          <a:p>
            <a:pPr marL="0" lvl="0" indent="0" algn="l">
              <a:lnSpc>
                <a:spcPts val="2800"/>
              </a:lnSpc>
              <a:spcBef>
                <a:spcPct val="0"/>
              </a:spcBef>
            </a:pPr>
            <a:r>
              <a:rPr lang="en-US" sz="2000" b="1" spc="40" dirty="0">
                <a:solidFill>
                  <a:srgbClr val="153153"/>
                </a:solidFill>
                <a:latin typeface="Aileron Regular"/>
              </a:rPr>
              <a:t>3.1 ) HOW IT WORKS,  3.2 )PRODUCT </a:t>
            </a:r>
            <a:br>
              <a:rPr lang="en-US" sz="2000" b="1" spc="40" dirty="0">
                <a:solidFill>
                  <a:srgbClr val="153153"/>
                </a:solidFill>
                <a:latin typeface="Aileron Regular"/>
              </a:rPr>
            </a:br>
            <a:r>
              <a:rPr lang="en-US" sz="2000" b="1" spc="40" dirty="0">
                <a:solidFill>
                  <a:srgbClr val="153153"/>
                </a:solidFill>
                <a:latin typeface="Aileron Regular"/>
              </a:rPr>
              <a:t>3.3 ) COMPONENTS,     3.4) GRAPH.</a:t>
            </a:r>
          </a:p>
        </p:txBody>
      </p:sp>
      <p:sp>
        <p:nvSpPr>
          <p:cNvPr id="36" name="TextBox 10">
            <a:extLst>
              <a:ext uri="{FF2B5EF4-FFF2-40B4-BE49-F238E27FC236}">
                <a16:creationId xmlns:a16="http://schemas.microsoft.com/office/drawing/2014/main" id="{9B5FD6EB-F6CF-489C-8878-6040F8400432}"/>
              </a:ext>
            </a:extLst>
          </p:cNvPr>
          <p:cNvSpPr txBox="1"/>
          <p:nvPr/>
        </p:nvSpPr>
        <p:spPr>
          <a:xfrm>
            <a:off x="11398477" y="5895457"/>
            <a:ext cx="2504368" cy="328295"/>
          </a:xfrm>
          <a:prstGeom prst="rect">
            <a:avLst/>
          </a:prstGeom>
        </p:spPr>
        <p:txBody>
          <a:bodyPr wrap="square" lIns="0" tIns="0" rIns="0" bIns="0" rtlCol="0" anchor="t">
            <a:spAutoFit/>
          </a:bodyPr>
          <a:lstStyle/>
          <a:p>
            <a:pPr marL="0" lvl="0" indent="0" algn="l">
              <a:lnSpc>
                <a:spcPts val="2800"/>
              </a:lnSpc>
              <a:spcBef>
                <a:spcPct val="0"/>
              </a:spcBef>
            </a:pPr>
            <a:r>
              <a:rPr lang="en-US" sz="2000" b="1" spc="40" dirty="0">
                <a:solidFill>
                  <a:srgbClr val="153153"/>
                </a:solidFill>
                <a:latin typeface="Aileron Regular"/>
              </a:rPr>
              <a:t>USER BENEFITS</a:t>
            </a:r>
            <a:r>
              <a:rPr lang="en-US" sz="2000" spc="40" dirty="0">
                <a:solidFill>
                  <a:srgbClr val="153153"/>
                </a:solidFill>
                <a:latin typeface="Aileron Regular"/>
              </a:rPr>
              <a:t>.</a:t>
            </a:r>
          </a:p>
        </p:txBody>
      </p:sp>
      <p:sp>
        <p:nvSpPr>
          <p:cNvPr id="37" name="TextBox 36">
            <a:extLst>
              <a:ext uri="{FF2B5EF4-FFF2-40B4-BE49-F238E27FC236}">
                <a16:creationId xmlns:a16="http://schemas.microsoft.com/office/drawing/2014/main" id="{D1BBDBFC-FFAB-4095-94B3-C879CE498773}"/>
              </a:ext>
            </a:extLst>
          </p:cNvPr>
          <p:cNvSpPr txBox="1"/>
          <p:nvPr/>
        </p:nvSpPr>
        <p:spPr>
          <a:xfrm>
            <a:off x="9036089" y="7516002"/>
            <a:ext cx="1684387" cy="420628"/>
          </a:xfrm>
          <a:prstGeom prst="rect">
            <a:avLst/>
          </a:prstGeom>
          <a:noFill/>
        </p:spPr>
        <p:txBody>
          <a:bodyPr wrap="square" rtlCol="0">
            <a:spAutoFit/>
          </a:bodyPr>
          <a:lstStyle/>
          <a:p>
            <a:pPr marL="0" lvl="0" indent="0" algn="l">
              <a:lnSpc>
                <a:spcPts val="2765"/>
              </a:lnSpc>
              <a:spcBef>
                <a:spcPct val="0"/>
              </a:spcBef>
            </a:pPr>
            <a:r>
              <a:rPr lang="en-US" sz="2000" spc="118" dirty="0">
                <a:solidFill>
                  <a:srgbClr val="153153"/>
                </a:solidFill>
                <a:latin typeface="Aileron Heavy"/>
              </a:rPr>
              <a:t>PART 6</a:t>
            </a:r>
          </a:p>
        </p:txBody>
      </p:sp>
      <p:sp>
        <p:nvSpPr>
          <p:cNvPr id="38" name="AutoShape 17">
            <a:extLst>
              <a:ext uri="{FF2B5EF4-FFF2-40B4-BE49-F238E27FC236}">
                <a16:creationId xmlns:a16="http://schemas.microsoft.com/office/drawing/2014/main" id="{77DFA636-1AE9-4457-A56A-D69B66F8093B}"/>
              </a:ext>
            </a:extLst>
          </p:cNvPr>
          <p:cNvSpPr/>
          <p:nvPr/>
        </p:nvSpPr>
        <p:spPr>
          <a:xfrm>
            <a:off x="9093239" y="7393446"/>
            <a:ext cx="6927089" cy="0"/>
          </a:xfrm>
          <a:prstGeom prst="line">
            <a:avLst/>
          </a:prstGeom>
          <a:ln w="9525" cap="rnd">
            <a:solidFill>
              <a:srgbClr val="000000"/>
            </a:solidFill>
            <a:prstDash val="solid"/>
            <a:headEnd type="none" w="sm" len="sm"/>
            <a:tailEnd type="none" w="sm" len="sm"/>
          </a:ln>
        </p:spPr>
      </p:sp>
      <p:sp>
        <p:nvSpPr>
          <p:cNvPr id="39" name="TextBox 38">
            <a:extLst>
              <a:ext uri="{FF2B5EF4-FFF2-40B4-BE49-F238E27FC236}">
                <a16:creationId xmlns:a16="http://schemas.microsoft.com/office/drawing/2014/main" id="{360902DB-C81A-4BC1-9FCF-C0234156BFE1}"/>
              </a:ext>
            </a:extLst>
          </p:cNvPr>
          <p:cNvSpPr txBox="1"/>
          <p:nvPr/>
        </p:nvSpPr>
        <p:spPr>
          <a:xfrm>
            <a:off x="11428957" y="7581653"/>
            <a:ext cx="2582920" cy="400110"/>
          </a:xfrm>
          <a:prstGeom prst="rect">
            <a:avLst/>
          </a:prstGeom>
          <a:noFill/>
        </p:spPr>
        <p:txBody>
          <a:bodyPr wrap="square" rtlCol="0">
            <a:spAutoFit/>
          </a:bodyPr>
          <a:lstStyle/>
          <a:p>
            <a:r>
              <a:rPr lang="en-US" sz="2000" b="1" dirty="0">
                <a:solidFill>
                  <a:srgbClr val="153153"/>
                </a:solidFill>
                <a:latin typeface="Aileron Regular" panose="020B0604020202020204" charset="0"/>
              </a:rPr>
              <a:t>CONCLUSION.</a:t>
            </a:r>
            <a:endParaRPr lang="en-IN" sz="2000" b="1" dirty="0">
              <a:solidFill>
                <a:srgbClr val="153153"/>
              </a:solidFill>
              <a:latin typeface="Aileron Regular"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5209" r="14089" b="5081"/>
          <a:stretch>
            <a:fillRect/>
          </a:stretch>
        </p:blipFill>
        <p:spPr>
          <a:xfrm>
            <a:off x="7467600" y="1321563"/>
            <a:ext cx="9170593" cy="638150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59600" y="764011"/>
            <a:ext cx="3799700" cy="3799700"/>
          </a:xfrm>
          <a:prstGeom prst="rect">
            <a:avLst/>
          </a:prstGeom>
        </p:spPr>
      </p:pic>
      <p:sp>
        <p:nvSpPr>
          <p:cNvPr id="13" name="Freeform: Shape 12">
            <a:extLst>
              <a:ext uri="{FF2B5EF4-FFF2-40B4-BE49-F238E27FC236}">
                <a16:creationId xmlns:a16="http://schemas.microsoft.com/office/drawing/2014/main" id="{86BB4D52-666D-48DC-B5EE-9AEA3AE08C3F}"/>
              </a:ext>
            </a:extLst>
          </p:cNvPr>
          <p:cNvSpPr/>
          <p:nvPr/>
        </p:nvSpPr>
        <p:spPr>
          <a:xfrm>
            <a:off x="0" y="0"/>
            <a:ext cx="16154400" cy="10286997"/>
          </a:xfrm>
          <a:custGeom>
            <a:avLst/>
            <a:gdLst>
              <a:gd name="connsiteX0" fmla="*/ 5577840 w 15819120"/>
              <a:gd name="connsiteY0" fmla="*/ 0 h 10271760"/>
              <a:gd name="connsiteX1" fmla="*/ 5516880 w 15819120"/>
              <a:gd name="connsiteY1" fmla="*/ 0 h 10271760"/>
              <a:gd name="connsiteX2" fmla="*/ 0 w 15819120"/>
              <a:gd name="connsiteY2" fmla="*/ 0 h 10271760"/>
              <a:gd name="connsiteX3" fmla="*/ 0 w 15819120"/>
              <a:gd name="connsiteY3" fmla="*/ 10271760 h 10271760"/>
              <a:gd name="connsiteX4" fmla="*/ 15819120 w 15819120"/>
              <a:gd name="connsiteY4" fmla="*/ 10271760 h 10271760"/>
              <a:gd name="connsiteX5" fmla="*/ 5577840 w 15819120"/>
              <a:gd name="connsiteY5" fmla="*/ 0 h 102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9120" h="10271760">
                <a:moveTo>
                  <a:pt x="5577840" y="0"/>
                </a:moveTo>
                <a:lnTo>
                  <a:pt x="5516880" y="0"/>
                </a:lnTo>
                <a:lnTo>
                  <a:pt x="0" y="0"/>
                </a:lnTo>
                <a:lnTo>
                  <a:pt x="0" y="10271760"/>
                </a:lnTo>
                <a:lnTo>
                  <a:pt x="15819120" y="10271760"/>
                </a:lnTo>
                <a:lnTo>
                  <a:pt x="5577840" y="0"/>
                </a:lnTo>
                <a:close/>
              </a:path>
            </a:pathLst>
          </a:custGeom>
          <a:solidFill>
            <a:srgbClr val="F1EFE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9">
            <a:extLst>
              <a:ext uri="{FF2B5EF4-FFF2-40B4-BE49-F238E27FC236}">
                <a16:creationId xmlns:a16="http://schemas.microsoft.com/office/drawing/2014/main" id="{DFCF1C66-0B5A-4D38-9B74-24C33DBAD39E}"/>
              </a:ext>
            </a:extLst>
          </p:cNvPr>
          <p:cNvSpPr txBox="1"/>
          <p:nvPr/>
        </p:nvSpPr>
        <p:spPr>
          <a:xfrm>
            <a:off x="1028700" y="1562100"/>
            <a:ext cx="9287082" cy="9705670"/>
          </a:xfrm>
          <a:prstGeom prst="rect">
            <a:avLst/>
          </a:prstGeom>
        </p:spPr>
        <p:txBody>
          <a:bodyPr wrap="square" lIns="0" tIns="0" rIns="0" bIns="0" rtlCol="0" anchor="t">
            <a:spAutoFit/>
          </a:bodyPr>
          <a:lstStyle/>
          <a:p>
            <a:pPr>
              <a:lnSpc>
                <a:spcPts val="5880"/>
              </a:lnSpc>
            </a:pPr>
            <a:r>
              <a:rPr lang="en-US" sz="5600" b="1" u="sng" dirty="0">
                <a:solidFill>
                  <a:srgbClr val="192954"/>
                </a:solidFill>
                <a:latin typeface="Kollektif Bold"/>
              </a:rPr>
              <a:t>Problems</a:t>
            </a:r>
            <a:r>
              <a:rPr lang="en-US" sz="5600" dirty="0">
                <a:solidFill>
                  <a:srgbClr val="192954"/>
                </a:solidFill>
                <a:latin typeface="Kollektif Bold"/>
              </a:rPr>
              <a:t>:</a:t>
            </a:r>
          </a:p>
          <a:p>
            <a:pPr>
              <a:lnSpc>
                <a:spcPts val="5880"/>
              </a:lnSpc>
            </a:pPr>
            <a:endParaRPr lang="en-US" sz="5600" dirty="0">
              <a:solidFill>
                <a:srgbClr val="192954"/>
              </a:solidFill>
              <a:latin typeface="Kollektif Bold"/>
            </a:endParaRPr>
          </a:p>
          <a:p>
            <a:pPr marL="342900" indent="-342900" algn="just">
              <a:lnSpc>
                <a:spcPts val="5880"/>
              </a:lnSpc>
              <a:buFont typeface="Wingdings" panose="05000000000000000000" pitchFamily="2" charset="2"/>
              <a:buChar char="v"/>
            </a:pPr>
            <a:r>
              <a:rPr lang="en-US" sz="2400" dirty="0">
                <a:solidFill>
                  <a:schemeClr val="tx1">
                    <a:lumMod val="85000"/>
                    <a:lumOff val="15000"/>
                  </a:schemeClr>
                </a:solidFill>
                <a:latin typeface="Aileron Regular" panose="020B0604020202020204" charset="0"/>
              </a:rPr>
              <a:t>Drawbacks of Traditional irrigation method:</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Due to seepage in drains, wastage of water  is caused.</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Due to excess watering, water logging occurs .</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Increase in </a:t>
            </a:r>
            <a:r>
              <a:rPr lang="en-US" sz="2400" dirty="0" err="1">
                <a:solidFill>
                  <a:schemeClr val="accent1">
                    <a:lumMod val="75000"/>
                  </a:schemeClr>
                </a:solidFill>
                <a:latin typeface="Aileron Regular" panose="020B0604020202020204" charset="0"/>
              </a:rPr>
              <a:t>labour</a:t>
            </a:r>
            <a:r>
              <a:rPr lang="en-US" sz="2400" dirty="0">
                <a:solidFill>
                  <a:schemeClr val="accent1">
                    <a:lumMod val="75000"/>
                  </a:schemeClr>
                </a:solidFill>
                <a:latin typeface="Aileron Regular" panose="020B0604020202020204" charset="0"/>
              </a:rPr>
              <a:t> need and electricity cost.</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Promotes soil erosion.</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Crop yielding is not </a:t>
            </a:r>
            <a:r>
              <a:rPr lang="en-US" sz="2400" dirty="0" err="1">
                <a:solidFill>
                  <a:schemeClr val="accent1">
                    <a:lumMod val="75000"/>
                  </a:schemeClr>
                </a:solidFill>
                <a:latin typeface="Aileron Regular" panose="020B0604020202020204" charset="0"/>
              </a:rPr>
              <a:t>upto</a:t>
            </a:r>
            <a:r>
              <a:rPr lang="en-US" sz="2400" dirty="0">
                <a:solidFill>
                  <a:schemeClr val="accent1">
                    <a:lumMod val="75000"/>
                  </a:schemeClr>
                </a:solidFill>
                <a:latin typeface="Aileron Regular" panose="020B0604020202020204" charset="0"/>
              </a:rPr>
              <a:t> the mark.</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Water scarcity problem in arid and semi-arid zones.</a:t>
            </a:r>
          </a:p>
          <a:p>
            <a:pPr marL="342900" indent="-342900" algn="just">
              <a:lnSpc>
                <a:spcPts val="5880"/>
              </a:lnSpc>
              <a:buFont typeface="Courier New" panose="02070309020205020404" pitchFamily="49" charset="0"/>
              <a:buChar char="o"/>
            </a:pPr>
            <a:r>
              <a:rPr lang="en-US" sz="2400" dirty="0">
                <a:solidFill>
                  <a:schemeClr val="accent1">
                    <a:lumMod val="75000"/>
                  </a:schemeClr>
                </a:solidFill>
                <a:latin typeface="Aileron Regular" panose="020B0604020202020204" charset="0"/>
              </a:rPr>
              <a:t>Lacking water management system. </a:t>
            </a:r>
          </a:p>
          <a:p>
            <a:pPr marL="342900" indent="-342900">
              <a:lnSpc>
                <a:spcPts val="5880"/>
              </a:lnSpc>
              <a:buFont typeface="Arial" panose="020B0604020202020204" pitchFamily="34" charset="0"/>
              <a:buChar char="•"/>
            </a:pPr>
            <a:endParaRPr lang="en-US" sz="2400" dirty="0">
              <a:solidFill>
                <a:srgbClr val="192954"/>
              </a:solidFill>
              <a:latin typeface="Kollektif Bold"/>
            </a:endParaRPr>
          </a:p>
          <a:p>
            <a:pPr>
              <a:lnSpc>
                <a:spcPts val="5880"/>
              </a:lnSpc>
            </a:pPr>
            <a:endParaRPr lang="en-US" sz="2400" dirty="0">
              <a:solidFill>
                <a:srgbClr val="192954"/>
              </a:solidFill>
              <a:latin typeface="Kollektif Bold"/>
            </a:endParaRPr>
          </a:p>
          <a:p>
            <a:pPr>
              <a:lnSpc>
                <a:spcPts val="5880"/>
              </a:lnSpc>
            </a:pPr>
            <a:endParaRPr lang="en-US" sz="2400" dirty="0">
              <a:solidFill>
                <a:srgbClr val="192954"/>
              </a:solidFill>
              <a:latin typeface="Kollektif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grpSp>
        <p:nvGrpSpPr>
          <p:cNvPr id="3" name="Group 3"/>
          <p:cNvGrpSpPr/>
          <p:nvPr/>
        </p:nvGrpSpPr>
        <p:grpSpPr>
          <a:xfrm>
            <a:off x="1447800" y="2171700"/>
            <a:ext cx="5312635" cy="6006507"/>
            <a:chOff x="0" y="0"/>
            <a:chExt cx="3130550" cy="3539424"/>
          </a:xfrm>
        </p:grpSpPr>
        <p:sp>
          <p:nvSpPr>
            <p:cNvPr id="4" name="Freeform 4"/>
            <p:cNvSpPr/>
            <p:nvPr/>
          </p:nvSpPr>
          <p:spPr>
            <a:xfrm>
              <a:off x="0" y="0"/>
              <a:ext cx="3130550" cy="3539425"/>
            </a:xfrm>
            <a:custGeom>
              <a:avLst/>
              <a:gdLst/>
              <a:ahLst/>
              <a:cxnLst/>
              <a:rect l="l" t="t" r="r" b="b"/>
              <a:pathLst>
                <a:path w="3130550" h="3539425">
                  <a:moveTo>
                    <a:pt x="0" y="1123950"/>
                  </a:moveTo>
                  <a:lnTo>
                    <a:pt x="0" y="3539425"/>
                  </a:lnTo>
                  <a:lnTo>
                    <a:pt x="3130550" y="3539425"/>
                  </a:lnTo>
                  <a:lnTo>
                    <a:pt x="3130550" y="0"/>
                  </a:lnTo>
                  <a:close/>
                </a:path>
              </a:pathLst>
            </a:custGeom>
            <a:solidFill>
              <a:srgbClr val="224F86"/>
            </a:solidFill>
          </p:spPr>
        </p:sp>
      </p:grpSp>
      <p:sp>
        <p:nvSpPr>
          <p:cNvPr id="7" name="TextBox 7"/>
          <p:cNvSpPr txBox="1"/>
          <p:nvPr/>
        </p:nvSpPr>
        <p:spPr>
          <a:xfrm>
            <a:off x="7315200" y="4055655"/>
            <a:ext cx="10144121" cy="3919022"/>
          </a:xfrm>
          <a:prstGeom prst="rect">
            <a:avLst/>
          </a:prstGeom>
        </p:spPr>
        <p:txBody>
          <a:bodyPr wrap="square" lIns="0" tIns="0" rIns="0" bIns="0" rtlCol="0" anchor="t">
            <a:spAutoFit/>
          </a:bodyPr>
          <a:lstStyle/>
          <a:p>
            <a:pPr algn="ctr">
              <a:lnSpc>
                <a:spcPts val="2800"/>
              </a:lnSpc>
            </a:pPr>
            <a:r>
              <a:rPr lang="en-US" sz="3000" b="1" dirty="0">
                <a:solidFill>
                  <a:srgbClr val="192954"/>
                </a:solidFill>
                <a:latin typeface="Aileron Regular"/>
              </a:rPr>
              <a:t> </a:t>
            </a:r>
            <a:r>
              <a:rPr lang="en-US" sz="3000" b="1" dirty="0">
                <a:solidFill>
                  <a:srgbClr val="192954"/>
                </a:solidFill>
                <a:latin typeface="Aileron Regular" panose="020B0604020202020204" charset="0"/>
              </a:rPr>
              <a:t>Smart irrigation using soil moisture sensor &amp; Arduino UNO</a:t>
            </a:r>
          </a:p>
          <a:p>
            <a:pPr algn="just">
              <a:lnSpc>
                <a:spcPts val="2800"/>
              </a:lnSpc>
            </a:pPr>
            <a:r>
              <a:rPr lang="en-US" sz="2000" b="1" dirty="0">
                <a:solidFill>
                  <a:srgbClr val="192954"/>
                </a:solidFill>
                <a:latin typeface="Aileron Regular" panose="020B0604020202020204" charset="0"/>
              </a:rPr>
              <a:t>                </a:t>
            </a:r>
          </a:p>
          <a:p>
            <a:pPr algn="ctr">
              <a:lnSpc>
                <a:spcPts val="2800"/>
              </a:lnSpc>
            </a:pPr>
            <a:r>
              <a:rPr lang="en-US" sz="2500" b="1" dirty="0">
                <a:solidFill>
                  <a:srgbClr val="192954"/>
                </a:solidFill>
                <a:latin typeface="Aileron Regular" panose="020B0604020202020204" charset="0"/>
              </a:rPr>
              <a:t>  Smart Farming (</a:t>
            </a:r>
            <a:r>
              <a:rPr lang="en-US" sz="2500" b="1" u="sng" dirty="0">
                <a:solidFill>
                  <a:srgbClr val="192954"/>
                </a:solidFill>
                <a:latin typeface="Aileron Regular" panose="020B0604020202020204" charset="0"/>
              </a:rPr>
              <a:t>AGRITECH</a:t>
            </a:r>
            <a:r>
              <a:rPr lang="en-US" sz="2500" b="1" dirty="0">
                <a:solidFill>
                  <a:srgbClr val="192954"/>
                </a:solidFill>
                <a:latin typeface="Aileron Regular" panose="020B0604020202020204" charset="0"/>
              </a:rPr>
              <a:t>) </a:t>
            </a:r>
          </a:p>
          <a:p>
            <a:pPr marL="342900" indent="-342900" algn="just">
              <a:lnSpc>
                <a:spcPts val="2800"/>
              </a:lnSpc>
              <a:buFont typeface="Arial" panose="020B0604020202020204" pitchFamily="34" charset="0"/>
              <a:buChar char="•"/>
            </a:pPr>
            <a:r>
              <a:rPr lang="en-US" sz="2500" b="1" dirty="0">
                <a:solidFill>
                  <a:srgbClr val="192954"/>
                </a:solidFill>
                <a:latin typeface="Aileron Regular" panose="020B0604020202020204" charset="0"/>
              </a:rPr>
              <a:t>Smart irrigation has different categories. It is used after doing a thorough Research &amp; Inspection of previous data about land.</a:t>
            </a:r>
          </a:p>
          <a:p>
            <a:pPr marL="342900" indent="-342900" algn="just">
              <a:lnSpc>
                <a:spcPts val="2800"/>
              </a:lnSpc>
              <a:buFont typeface="Arial" panose="020B0604020202020204" pitchFamily="34" charset="0"/>
              <a:buChar char="•"/>
            </a:pPr>
            <a:r>
              <a:rPr lang="en-US" sz="2500" b="1" dirty="0">
                <a:solidFill>
                  <a:srgbClr val="192954"/>
                </a:solidFill>
                <a:latin typeface="Aileron Regular" panose="020B0604020202020204" charset="0"/>
              </a:rPr>
              <a:t>Smart irrigation represents approach to agricultural innovation in the whole by adopting smart technologies like moisture sensor and Arduino UNO.</a:t>
            </a:r>
          </a:p>
          <a:p>
            <a:pPr marL="342900" indent="-342900">
              <a:lnSpc>
                <a:spcPts val="2800"/>
              </a:lnSpc>
              <a:buFont typeface="Arial" panose="020B0604020202020204" pitchFamily="34" charset="0"/>
              <a:buChar char="•"/>
            </a:pPr>
            <a:endParaRPr lang="en-US" sz="2000" b="1" dirty="0">
              <a:solidFill>
                <a:srgbClr val="192954"/>
              </a:solidFill>
              <a:latin typeface="Aileron Regular"/>
            </a:endParaRPr>
          </a:p>
          <a:p>
            <a:pPr>
              <a:lnSpc>
                <a:spcPts val="2800"/>
              </a:lnSpc>
            </a:pPr>
            <a:endParaRPr lang="en-US" sz="2000" b="1" dirty="0">
              <a:solidFill>
                <a:srgbClr val="192954"/>
              </a:solidFill>
              <a:latin typeface="Aileron Regular"/>
            </a:endParaRPr>
          </a:p>
        </p:txBody>
      </p:sp>
      <p:sp>
        <p:nvSpPr>
          <p:cNvPr id="8" name="TextBox 8"/>
          <p:cNvSpPr txBox="1"/>
          <p:nvPr/>
        </p:nvSpPr>
        <p:spPr>
          <a:xfrm>
            <a:off x="2488623" y="6030257"/>
            <a:ext cx="3410880" cy="1304140"/>
          </a:xfrm>
          <a:prstGeom prst="rect">
            <a:avLst/>
          </a:prstGeom>
        </p:spPr>
        <p:txBody>
          <a:bodyPr wrap="square" lIns="0" tIns="0" rIns="0" bIns="0" rtlCol="0" anchor="t">
            <a:spAutoFit/>
          </a:bodyPr>
          <a:lstStyle/>
          <a:p>
            <a:pPr algn="ctr">
              <a:lnSpc>
                <a:spcPts val="2554"/>
              </a:lnSpc>
            </a:pPr>
            <a:r>
              <a:rPr lang="en-US" sz="2100" dirty="0">
                <a:solidFill>
                  <a:srgbClr val="F1EFE1"/>
                </a:solidFill>
                <a:latin typeface="Aileron Regular Bold"/>
              </a:rPr>
              <a:t>“</a:t>
            </a:r>
            <a:r>
              <a:rPr lang="en-US" sz="2100" b="1" dirty="0">
                <a:solidFill>
                  <a:schemeClr val="bg1"/>
                </a:solidFill>
                <a:latin typeface="Aileron Regular"/>
              </a:rPr>
              <a:t>Smart irrigation using soil moisture sensor &amp; Arduino UNO”</a:t>
            </a:r>
            <a:endParaRPr lang="en-US" sz="2100" dirty="0">
              <a:solidFill>
                <a:schemeClr val="bg1"/>
              </a:solidFill>
              <a:latin typeface="Aileron Regular Bold"/>
            </a:endParaRPr>
          </a:p>
          <a:p>
            <a:pPr algn="ctr">
              <a:lnSpc>
                <a:spcPts val="2554"/>
              </a:lnSpc>
            </a:pPr>
            <a:endParaRPr lang="en-US" sz="1824" dirty="0">
              <a:solidFill>
                <a:srgbClr val="F1EFE1"/>
              </a:solidFill>
              <a:latin typeface="Aileron Regular Bold"/>
            </a:endParaRPr>
          </a:p>
        </p:txBody>
      </p:sp>
      <p:sp>
        <p:nvSpPr>
          <p:cNvPr id="9" name="TextBox 9"/>
          <p:cNvSpPr txBox="1"/>
          <p:nvPr/>
        </p:nvSpPr>
        <p:spPr>
          <a:xfrm>
            <a:off x="8065175" y="2409943"/>
            <a:ext cx="7036912" cy="756617"/>
          </a:xfrm>
          <a:prstGeom prst="rect">
            <a:avLst/>
          </a:prstGeom>
        </p:spPr>
        <p:txBody>
          <a:bodyPr lIns="0" tIns="0" rIns="0" bIns="0" rtlCol="0" anchor="t">
            <a:spAutoFit/>
          </a:bodyPr>
          <a:lstStyle/>
          <a:p>
            <a:pPr>
              <a:lnSpc>
                <a:spcPts val="5880"/>
              </a:lnSpc>
            </a:pPr>
            <a:r>
              <a:rPr lang="en-US" sz="5600" dirty="0">
                <a:solidFill>
                  <a:srgbClr val="192954"/>
                </a:solidFill>
                <a:latin typeface="Kollektif Bold"/>
              </a:rPr>
              <a:t>Solution:</a:t>
            </a:r>
          </a:p>
        </p:txBody>
      </p:sp>
      <p:sp>
        <p:nvSpPr>
          <p:cNvPr id="22" name="Freeform: Shape 21">
            <a:extLst>
              <a:ext uri="{FF2B5EF4-FFF2-40B4-BE49-F238E27FC236}">
                <a16:creationId xmlns:a16="http://schemas.microsoft.com/office/drawing/2014/main" id="{A567D132-4379-487C-BA11-A21DEBE7966B}"/>
              </a:ext>
            </a:extLst>
          </p:cNvPr>
          <p:cNvSpPr/>
          <p:nvPr/>
        </p:nvSpPr>
        <p:spPr>
          <a:xfrm>
            <a:off x="1717598" y="1387526"/>
            <a:ext cx="4773038" cy="4627640"/>
          </a:xfrm>
          <a:custGeom>
            <a:avLst/>
            <a:gdLst>
              <a:gd name="connsiteX0" fmla="*/ 0 w 8976360"/>
              <a:gd name="connsiteY0" fmla="*/ 1249680 h 5516880"/>
              <a:gd name="connsiteX1" fmla="*/ 8976360 w 8976360"/>
              <a:gd name="connsiteY1" fmla="*/ 0 h 5516880"/>
              <a:gd name="connsiteX2" fmla="*/ 8976360 w 8976360"/>
              <a:gd name="connsiteY2" fmla="*/ 4541520 h 5516880"/>
              <a:gd name="connsiteX3" fmla="*/ 0 w 8976360"/>
              <a:gd name="connsiteY3" fmla="*/ 5516880 h 5516880"/>
              <a:gd name="connsiteX4" fmla="*/ 0 w 8976360"/>
              <a:gd name="connsiteY4" fmla="*/ 1249680 h 551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6360" h="5516880">
                <a:moveTo>
                  <a:pt x="0" y="1249680"/>
                </a:moveTo>
                <a:lnTo>
                  <a:pt x="8976360" y="0"/>
                </a:lnTo>
                <a:lnTo>
                  <a:pt x="8976360" y="4541520"/>
                </a:lnTo>
                <a:lnTo>
                  <a:pt x="0" y="5516880"/>
                </a:lnTo>
                <a:lnTo>
                  <a:pt x="0" y="1249680"/>
                </a:ln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07297A22-B768-4A14-8777-6DC987B72144}"/>
              </a:ext>
            </a:extLst>
          </p:cNvPr>
          <p:cNvSpPr/>
          <p:nvPr/>
        </p:nvSpPr>
        <p:spPr>
          <a:xfrm>
            <a:off x="-15949" y="0"/>
            <a:ext cx="14417749" cy="4620280"/>
          </a:xfrm>
          <a:custGeom>
            <a:avLst/>
            <a:gdLst>
              <a:gd name="connsiteX0" fmla="*/ 11301046 w 11301046"/>
              <a:gd name="connsiteY0" fmla="*/ 0 h 10316308"/>
              <a:gd name="connsiteX1" fmla="*/ 0 w 11301046"/>
              <a:gd name="connsiteY1" fmla="*/ 0 h 10316308"/>
              <a:gd name="connsiteX2" fmla="*/ 0 w 11301046"/>
              <a:gd name="connsiteY2" fmla="*/ 10316308 h 10316308"/>
              <a:gd name="connsiteX3" fmla="*/ 6705600 w 11301046"/>
              <a:gd name="connsiteY3" fmla="*/ 10316308 h 10316308"/>
              <a:gd name="connsiteX4" fmla="*/ 11301046 w 11301046"/>
              <a:gd name="connsiteY4" fmla="*/ 0 h 1031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046" h="10316308">
                <a:moveTo>
                  <a:pt x="11301046" y="0"/>
                </a:moveTo>
                <a:lnTo>
                  <a:pt x="0" y="0"/>
                </a:lnTo>
                <a:lnTo>
                  <a:pt x="0" y="10316308"/>
                </a:lnTo>
                <a:lnTo>
                  <a:pt x="6705600" y="10316308"/>
                </a:lnTo>
                <a:lnTo>
                  <a:pt x="11301046" y="0"/>
                </a:lnTo>
                <a:close/>
              </a:path>
            </a:pathLst>
          </a:custGeom>
          <a:solidFill>
            <a:srgbClr val="224F86">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9"/>
          <p:cNvSpPr txBox="1"/>
          <p:nvPr/>
        </p:nvSpPr>
        <p:spPr>
          <a:xfrm>
            <a:off x="6578011" y="136242"/>
            <a:ext cx="5638800" cy="767036"/>
          </a:xfrm>
          <a:prstGeom prst="rect">
            <a:avLst/>
          </a:prstGeom>
        </p:spPr>
        <p:txBody>
          <a:bodyPr wrap="square" lIns="0" tIns="0" rIns="0" bIns="0" rtlCol="0" anchor="t">
            <a:spAutoFit/>
          </a:bodyPr>
          <a:lstStyle/>
          <a:p>
            <a:pPr algn="ctr">
              <a:lnSpc>
                <a:spcPts val="5880"/>
              </a:lnSpc>
            </a:pPr>
            <a:r>
              <a:rPr lang="en-US" sz="5600" dirty="0">
                <a:solidFill>
                  <a:srgbClr val="00091A"/>
                </a:solidFill>
                <a:latin typeface="Kollektif Bold"/>
              </a:rPr>
              <a:t>How It works:</a:t>
            </a:r>
          </a:p>
        </p:txBody>
      </p:sp>
      <p:sp>
        <p:nvSpPr>
          <p:cNvPr id="34" name="TextBox 18">
            <a:extLst>
              <a:ext uri="{FF2B5EF4-FFF2-40B4-BE49-F238E27FC236}">
                <a16:creationId xmlns:a16="http://schemas.microsoft.com/office/drawing/2014/main" id="{6D07ED4E-62E8-49B9-B441-98214B8BA7FC}"/>
              </a:ext>
            </a:extLst>
          </p:cNvPr>
          <p:cNvSpPr txBox="1"/>
          <p:nvPr/>
        </p:nvSpPr>
        <p:spPr>
          <a:xfrm>
            <a:off x="24809" y="1426498"/>
            <a:ext cx="9372602" cy="2872581"/>
          </a:xfrm>
          <a:prstGeom prst="rect">
            <a:avLst/>
          </a:prstGeom>
        </p:spPr>
        <p:txBody>
          <a:bodyPr wrap="square" lIns="0" tIns="0" rIns="0" bIns="0" rtlCol="0" anchor="t">
            <a:spAutoFit/>
          </a:bodyPr>
          <a:lstStyle/>
          <a:p>
            <a:pPr marL="342900" indent="-342900" algn="just">
              <a:lnSpc>
                <a:spcPts val="2800"/>
              </a:lnSpc>
              <a:spcBef>
                <a:spcPct val="0"/>
              </a:spcBef>
              <a:buFont typeface="Arial" panose="020B0604020202020204" pitchFamily="34" charset="0"/>
              <a:buChar char="•"/>
            </a:pPr>
            <a:r>
              <a:rPr lang="en-US" sz="2400" dirty="0">
                <a:solidFill>
                  <a:schemeClr val="bg1"/>
                </a:solidFill>
                <a:latin typeface="Aileron Regular"/>
              </a:rPr>
              <a:t>In this system we are using Arduino microcontroller  to control &amp; sense the things in the project which include soil moisture sensor. The soil moisture is a sensor which varies when it comes in the contact of the moisture.</a:t>
            </a:r>
          </a:p>
          <a:p>
            <a:pPr algn="just">
              <a:lnSpc>
                <a:spcPts val="2800"/>
              </a:lnSpc>
              <a:spcBef>
                <a:spcPct val="0"/>
              </a:spcBef>
            </a:pPr>
            <a:endParaRPr lang="en-US" sz="2400" dirty="0">
              <a:solidFill>
                <a:schemeClr val="bg1"/>
              </a:solidFill>
              <a:latin typeface="Aileron Regular"/>
            </a:endParaRPr>
          </a:p>
          <a:p>
            <a:pPr marL="342900" indent="-342900" algn="just">
              <a:lnSpc>
                <a:spcPts val="2800"/>
              </a:lnSpc>
              <a:spcBef>
                <a:spcPct val="0"/>
              </a:spcBef>
              <a:buFont typeface="Arial" panose="020B0604020202020204" pitchFamily="34" charset="0"/>
              <a:buChar char="•"/>
            </a:pPr>
            <a:r>
              <a:rPr lang="en-US" sz="2400" dirty="0">
                <a:solidFill>
                  <a:schemeClr val="bg1"/>
                </a:solidFill>
                <a:latin typeface="Aileron Regular"/>
              </a:rPr>
              <a:t>Basically it is a resistor that works on moisture condition when the moisture is more the resistance will decrease &amp; when the moisture is less then the resistance will increase.</a:t>
            </a:r>
            <a:endParaRPr lang="en-US" sz="2000" dirty="0">
              <a:solidFill>
                <a:srgbClr val="192954"/>
              </a:solidFill>
              <a:latin typeface="Aileron Regular"/>
            </a:endParaRPr>
          </a:p>
        </p:txBody>
      </p:sp>
      <p:sp>
        <p:nvSpPr>
          <p:cNvPr id="39" name="Freeform: Shape 38">
            <a:extLst>
              <a:ext uri="{FF2B5EF4-FFF2-40B4-BE49-F238E27FC236}">
                <a16:creationId xmlns:a16="http://schemas.microsoft.com/office/drawing/2014/main" id="{C9A036D2-6AEA-4AC0-9ECF-11312BE058A2}"/>
              </a:ext>
            </a:extLst>
          </p:cNvPr>
          <p:cNvSpPr/>
          <p:nvPr/>
        </p:nvSpPr>
        <p:spPr>
          <a:xfrm rot="10800000">
            <a:off x="3870251" y="6046778"/>
            <a:ext cx="14417748" cy="4240222"/>
          </a:xfrm>
          <a:custGeom>
            <a:avLst/>
            <a:gdLst>
              <a:gd name="connsiteX0" fmla="*/ 11301046 w 11301046"/>
              <a:gd name="connsiteY0" fmla="*/ 0 h 10316308"/>
              <a:gd name="connsiteX1" fmla="*/ 0 w 11301046"/>
              <a:gd name="connsiteY1" fmla="*/ 0 h 10316308"/>
              <a:gd name="connsiteX2" fmla="*/ 0 w 11301046"/>
              <a:gd name="connsiteY2" fmla="*/ 10316308 h 10316308"/>
              <a:gd name="connsiteX3" fmla="*/ 6705600 w 11301046"/>
              <a:gd name="connsiteY3" fmla="*/ 10316308 h 10316308"/>
              <a:gd name="connsiteX4" fmla="*/ 11301046 w 11301046"/>
              <a:gd name="connsiteY4" fmla="*/ 0 h 1031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046" h="10316308">
                <a:moveTo>
                  <a:pt x="11301046" y="0"/>
                </a:moveTo>
                <a:lnTo>
                  <a:pt x="0" y="0"/>
                </a:lnTo>
                <a:lnTo>
                  <a:pt x="0" y="10316308"/>
                </a:lnTo>
                <a:lnTo>
                  <a:pt x="6705600" y="10316308"/>
                </a:lnTo>
                <a:lnTo>
                  <a:pt x="11301046" y="0"/>
                </a:lnTo>
                <a:close/>
              </a:path>
            </a:pathLst>
          </a:custGeom>
          <a:solidFill>
            <a:srgbClr val="FFFFCC">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167C7E3-0C4F-4A06-962F-01C693940E85}"/>
              </a:ext>
            </a:extLst>
          </p:cNvPr>
          <p:cNvSpPr txBox="1"/>
          <p:nvPr/>
        </p:nvSpPr>
        <p:spPr>
          <a:xfrm>
            <a:off x="8610600" y="6706825"/>
            <a:ext cx="9372602" cy="3241913"/>
          </a:xfrm>
          <a:prstGeom prst="rect">
            <a:avLst/>
          </a:prstGeom>
          <a:noFill/>
        </p:spPr>
        <p:txBody>
          <a:bodyPr wrap="square" rtlCol="0">
            <a:spAutoFit/>
          </a:bodyPr>
          <a:lstStyle/>
          <a:p>
            <a:pPr marL="342900" indent="-342900" algn="just">
              <a:lnSpc>
                <a:spcPts val="2800"/>
              </a:lnSpc>
              <a:spcBef>
                <a:spcPct val="0"/>
              </a:spcBef>
              <a:buFont typeface="Arial" panose="020B0604020202020204" pitchFamily="34" charset="0"/>
              <a:buChar char="•"/>
            </a:pPr>
            <a:r>
              <a:rPr lang="en-US" sz="2400" dirty="0">
                <a:latin typeface="Aileron Regular"/>
              </a:rPr>
              <a:t>So we are going to assume or calibrate the value of sensor by putting it into different moisturizing condition of water.</a:t>
            </a:r>
          </a:p>
          <a:p>
            <a:pPr algn="just">
              <a:lnSpc>
                <a:spcPts val="2800"/>
              </a:lnSpc>
              <a:spcBef>
                <a:spcPct val="0"/>
              </a:spcBef>
            </a:pPr>
            <a:endParaRPr lang="en-US" sz="2400" dirty="0">
              <a:latin typeface="Aileron Regular"/>
            </a:endParaRPr>
          </a:p>
          <a:p>
            <a:pPr marL="342900" indent="-342900" algn="just">
              <a:lnSpc>
                <a:spcPts val="2800"/>
              </a:lnSpc>
              <a:spcBef>
                <a:spcPct val="0"/>
              </a:spcBef>
              <a:buFont typeface="Arial" panose="020B0604020202020204" pitchFamily="34" charset="0"/>
              <a:buChar char="•"/>
            </a:pPr>
            <a:r>
              <a:rPr lang="en-US" sz="2400" dirty="0">
                <a:latin typeface="Aileron Regular"/>
              </a:rPr>
              <a:t>After all the analysis part we are going to put the value in the code. We are going to put the value in the condition of the code.</a:t>
            </a:r>
          </a:p>
          <a:p>
            <a:pPr algn="just">
              <a:lnSpc>
                <a:spcPts val="2800"/>
              </a:lnSpc>
              <a:spcBef>
                <a:spcPct val="0"/>
              </a:spcBef>
            </a:pPr>
            <a:endParaRPr lang="en-US" sz="2400" dirty="0">
              <a:latin typeface="Aileron Regular"/>
            </a:endParaRPr>
          </a:p>
          <a:p>
            <a:pPr marL="342900" indent="-342900" algn="just">
              <a:lnSpc>
                <a:spcPts val="2800"/>
              </a:lnSpc>
              <a:spcBef>
                <a:spcPct val="0"/>
              </a:spcBef>
              <a:buFont typeface="Arial" panose="020B0604020202020204" pitchFamily="34" charset="0"/>
              <a:buChar char="•"/>
            </a:pPr>
            <a:r>
              <a:rPr lang="en-US" sz="2400" dirty="0">
                <a:latin typeface="Aileron Regular"/>
              </a:rPr>
              <a:t>So eventually if condition of our code will beside whether to start the pump or not.</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AutoShape 2"/>
          <p:cNvSpPr/>
          <p:nvPr/>
        </p:nvSpPr>
        <p:spPr>
          <a:xfrm>
            <a:off x="877007" y="2959639"/>
            <a:ext cx="15726017" cy="532438"/>
          </a:xfrm>
          <a:prstGeom prst="rect">
            <a:avLst/>
          </a:prstGeom>
          <a:solidFill>
            <a:srgbClr val="99B951"/>
          </a:solidFill>
        </p:spPr>
      </p:sp>
      <p:sp>
        <p:nvSpPr>
          <p:cNvPr id="3" name="TextBox 3"/>
          <p:cNvSpPr txBox="1"/>
          <p:nvPr/>
        </p:nvSpPr>
        <p:spPr>
          <a:xfrm>
            <a:off x="1371600" y="3004077"/>
            <a:ext cx="2900936" cy="328744"/>
          </a:xfrm>
          <a:prstGeom prst="rect">
            <a:avLst/>
          </a:prstGeom>
        </p:spPr>
        <p:txBody>
          <a:bodyPr lIns="0" tIns="0" rIns="0" bIns="0" rtlCol="0" anchor="t">
            <a:spAutoFit/>
          </a:bodyPr>
          <a:lstStyle/>
          <a:p>
            <a:pPr marL="0" lvl="0" indent="0" algn="l">
              <a:lnSpc>
                <a:spcPts val="2823"/>
              </a:lnSpc>
              <a:spcBef>
                <a:spcPct val="0"/>
              </a:spcBef>
            </a:pPr>
            <a:r>
              <a:rPr lang="en-US" sz="2016" u="sng" spc="120" dirty="0">
                <a:solidFill>
                  <a:srgbClr val="192954"/>
                </a:solidFill>
                <a:latin typeface="Aileron Heavy Bold"/>
              </a:rPr>
              <a:t>Component</a:t>
            </a:r>
            <a:r>
              <a:rPr lang="en-US" sz="2016" spc="120" dirty="0">
                <a:solidFill>
                  <a:srgbClr val="192954"/>
                </a:solidFill>
                <a:latin typeface="Aileron Heavy Bold"/>
              </a:rPr>
              <a:t>  :</a:t>
            </a:r>
          </a:p>
        </p:txBody>
      </p:sp>
      <p:sp>
        <p:nvSpPr>
          <p:cNvPr id="4" name="TextBox 4"/>
          <p:cNvSpPr txBox="1"/>
          <p:nvPr/>
        </p:nvSpPr>
        <p:spPr>
          <a:xfrm>
            <a:off x="12344639" y="3004077"/>
            <a:ext cx="2586367" cy="328744"/>
          </a:xfrm>
          <a:prstGeom prst="rect">
            <a:avLst/>
          </a:prstGeom>
        </p:spPr>
        <p:txBody>
          <a:bodyPr lIns="0" tIns="0" rIns="0" bIns="0" rtlCol="0" anchor="t">
            <a:spAutoFit/>
          </a:bodyPr>
          <a:lstStyle/>
          <a:p>
            <a:pPr marL="0" lvl="0" indent="0" algn="l">
              <a:lnSpc>
                <a:spcPts val="2823"/>
              </a:lnSpc>
              <a:spcBef>
                <a:spcPct val="0"/>
              </a:spcBef>
            </a:pPr>
            <a:r>
              <a:rPr lang="en-US" sz="2016" u="sng" spc="120" dirty="0">
                <a:solidFill>
                  <a:srgbClr val="192954"/>
                </a:solidFill>
                <a:latin typeface="Aileron Heavy Bold"/>
              </a:rPr>
              <a:t>DATA / OUTCOME</a:t>
            </a:r>
          </a:p>
        </p:txBody>
      </p:sp>
      <p:sp>
        <p:nvSpPr>
          <p:cNvPr id="6" name="TextBox 6"/>
          <p:cNvSpPr txBox="1"/>
          <p:nvPr/>
        </p:nvSpPr>
        <p:spPr>
          <a:xfrm>
            <a:off x="7238702" y="3027048"/>
            <a:ext cx="2956800" cy="328744"/>
          </a:xfrm>
          <a:prstGeom prst="rect">
            <a:avLst/>
          </a:prstGeom>
        </p:spPr>
        <p:txBody>
          <a:bodyPr lIns="0" tIns="0" rIns="0" bIns="0" rtlCol="0" anchor="t">
            <a:spAutoFit/>
          </a:bodyPr>
          <a:lstStyle/>
          <a:p>
            <a:pPr marL="0" lvl="0" indent="0" algn="l">
              <a:lnSpc>
                <a:spcPts val="2823"/>
              </a:lnSpc>
              <a:spcBef>
                <a:spcPct val="0"/>
              </a:spcBef>
            </a:pPr>
            <a:r>
              <a:rPr lang="en-US" sz="2016" u="sng" spc="120" dirty="0">
                <a:solidFill>
                  <a:srgbClr val="192954"/>
                </a:solidFill>
                <a:latin typeface="Aileron Heavy Bold"/>
              </a:rPr>
              <a:t>Application</a:t>
            </a:r>
            <a:r>
              <a:rPr lang="en-US" sz="2016" spc="120" dirty="0">
                <a:solidFill>
                  <a:srgbClr val="192954"/>
                </a:solidFill>
                <a:latin typeface="Aileron Heavy Bold"/>
              </a:rPr>
              <a:t> :</a:t>
            </a:r>
          </a:p>
        </p:txBody>
      </p:sp>
      <p:sp>
        <p:nvSpPr>
          <p:cNvPr id="7" name="TextBox 7"/>
          <p:cNvSpPr txBox="1"/>
          <p:nvPr/>
        </p:nvSpPr>
        <p:spPr>
          <a:xfrm>
            <a:off x="858708" y="4426184"/>
            <a:ext cx="2806696" cy="605849"/>
          </a:xfrm>
          <a:prstGeom prst="rect">
            <a:avLst/>
          </a:prstGeom>
        </p:spPr>
        <p:txBody>
          <a:bodyPr wrap="square" lIns="0" tIns="0" rIns="0" bIns="0" rtlCol="0" anchor="t">
            <a:spAutoFit/>
          </a:bodyPr>
          <a:lstStyle/>
          <a:p>
            <a:pPr marL="457200" lvl="0" indent="-457200">
              <a:lnSpc>
                <a:spcPts val="2240"/>
              </a:lnSpc>
              <a:spcBef>
                <a:spcPct val="0"/>
              </a:spcBef>
              <a:buFont typeface="Arial" panose="020B0604020202020204" pitchFamily="34" charset="0"/>
              <a:buChar char="•"/>
            </a:pPr>
            <a:r>
              <a:rPr lang="en-IN" sz="2800" b="1" dirty="0"/>
              <a:t>Arduino uno (with USB)</a:t>
            </a:r>
            <a:endParaRPr lang="en-US" sz="2800" b="1" dirty="0">
              <a:solidFill>
                <a:srgbClr val="192954"/>
              </a:solidFill>
              <a:latin typeface="Aileron Regular"/>
            </a:endParaRPr>
          </a:p>
        </p:txBody>
      </p:sp>
      <p:sp>
        <p:nvSpPr>
          <p:cNvPr id="8" name="TextBox 8"/>
          <p:cNvSpPr txBox="1"/>
          <p:nvPr/>
        </p:nvSpPr>
        <p:spPr>
          <a:xfrm>
            <a:off x="7092195" y="4094262"/>
            <a:ext cx="3462585" cy="1128514"/>
          </a:xfrm>
          <a:prstGeom prst="rect">
            <a:avLst/>
          </a:prstGeom>
        </p:spPr>
        <p:txBody>
          <a:bodyPr lIns="0" tIns="0" rIns="0" bIns="0" rtlCol="0" anchor="t">
            <a:spAutoFit/>
          </a:bodyPr>
          <a:lstStyle/>
          <a:p>
            <a:pPr marL="0" lvl="0" indent="0" algn="l">
              <a:lnSpc>
                <a:spcPts val="2240"/>
              </a:lnSpc>
              <a:spcBef>
                <a:spcPct val="0"/>
              </a:spcBef>
            </a:pPr>
            <a:r>
              <a:rPr lang="en-US" sz="2000" dirty="0">
                <a:solidFill>
                  <a:srgbClr val="192954"/>
                </a:solidFill>
                <a:latin typeface="Aileron Regular"/>
              </a:rPr>
              <a:t>Used to supply power to the board and it acts as a serial device to connect the board to a computer system.</a:t>
            </a:r>
          </a:p>
        </p:txBody>
      </p:sp>
      <p:sp>
        <p:nvSpPr>
          <p:cNvPr id="9" name="TextBox 9"/>
          <p:cNvSpPr txBox="1"/>
          <p:nvPr/>
        </p:nvSpPr>
        <p:spPr>
          <a:xfrm>
            <a:off x="7092195" y="5889427"/>
            <a:ext cx="3462585" cy="846386"/>
          </a:xfrm>
          <a:prstGeom prst="rect">
            <a:avLst/>
          </a:prstGeom>
        </p:spPr>
        <p:txBody>
          <a:bodyPr lIns="0" tIns="0" rIns="0" bIns="0" rtlCol="0" anchor="t">
            <a:spAutoFit/>
          </a:bodyPr>
          <a:lstStyle/>
          <a:p>
            <a:pPr marL="0" lvl="0" indent="0" algn="l">
              <a:lnSpc>
                <a:spcPts val="2240"/>
              </a:lnSpc>
              <a:spcBef>
                <a:spcPct val="0"/>
              </a:spcBef>
            </a:pPr>
            <a:r>
              <a:rPr lang="en-US" sz="2000" dirty="0">
                <a:solidFill>
                  <a:srgbClr val="192954"/>
                </a:solidFill>
                <a:latin typeface="Aileron Regular"/>
              </a:rPr>
              <a:t>The probe measures the volumetric water content in the soil.</a:t>
            </a:r>
          </a:p>
        </p:txBody>
      </p:sp>
      <p:sp>
        <p:nvSpPr>
          <p:cNvPr id="10" name="TextBox 10"/>
          <p:cNvSpPr txBox="1"/>
          <p:nvPr/>
        </p:nvSpPr>
        <p:spPr>
          <a:xfrm>
            <a:off x="7092195" y="7380899"/>
            <a:ext cx="3462585" cy="1128771"/>
          </a:xfrm>
          <a:prstGeom prst="rect">
            <a:avLst/>
          </a:prstGeom>
        </p:spPr>
        <p:txBody>
          <a:bodyPr lIns="0" tIns="0" rIns="0" bIns="0" rtlCol="0" anchor="t">
            <a:spAutoFit/>
          </a:bodyPr>
          <a:lstStyle/>
          <a:p>
            <a:pPr marL="0" lvl="0" indent="0" algn="l">
              <a:lnSpc>
                <a:spcPts val="2240"/>
              </a:lnSpc>
              <a:spcBef>
                <a:spcPct val="0"/>
              </a:spcBef>
            </a:pPr>
            <a:r>
              <a:rPr lang="en-US" sz="2000" dirty="0">
                <a:solidFill>
                  <a:srgbClr val="192954"/>
                </a:solidFill>
                <a:latin typeface="Aileron Regular"/>
              </a:rPr>
              <a:t>The following components are used in connecting the Arduino and the Sensor(Probe).</a:t>
            </a:r>
          </a:p>
        </p:txBody>
      </p:sp>
      <p:sp>
        <p:nvSpPr>
          <p:cNvPr id="11" name="TextBox 11"/>
          <p:cNvSpPr txBox="1"/>
          <p:nvPr/>
        </p:nvSpPr>
        <p:spPr>
          <a:xfrm>
            <a:off x="11955866" y="4442667"/>
            <a:ext cx="4001694" cy="846386"/>
          </a:xfrm>
          <a:prstGeom prst="rect">
            <a:avLst/>
          </a:prstGeom>
        </p:spPr>
        <p:txBody>
          <a:bodyPr lIns="0" tIns="0" rIns="0" bIns="0" rtlCol="0" anchor="t">
            <a:spAutoFit/>
          </a:bodyPr>
          <a:lstStyle/>
          <a:p>
            <a:pPr marL="345440" lvl="1" indent="-172720">
              <a:lnSpc>
                <a:spcPts val="2240"/>
              </a:lnSpc>
              <a:buFont typeface="Arial"/>
              <a:buChar char="•"/>
            </a:pPr>
            <a:r>
              <a:rPr lang="en-US" sz="2000" dirty="0">
                <a:solidFill>
                  <a:srgbClr val="192954"/>
                </a:solidFill>
                <a:latin typeface="Aileron Regular"/>
              </a:rPr>
              <a:t>Our irrigation will execute the task as oriented in the computer program.</a:t>
            </a:r>
          </a:p>
        </p:txBody>
      </p:sp>
      <p:sp>
        <p:nvSpPr>
          <p:cNvPr id="12" name="TextBox 12"/>
          <p:cNvSpPr txBox="1"/>
          <p:nvPr/>
        </p:nvSpPr>
        <p:spPr>
          <a:xfrm>
            <a:off x="11863542" y="5889427"/>
            <a:ext cx="3928424" cy="1128514"/>
          </a:xfrm>
          <a:prstGeom prst="rect">
            <a:avLst/>
          </a:prstGeom>
        </p:spPr>
        <p:txBody>
          <a:bodyPr lIns="0" tIns="0" rIns="0" bIns="0" rtlCol="0" anchor="t">
            <a:spAutoFit/>
          </a:bodyPr>
          <a:lstStyle/>
          <a:p>
            <a:pPr marL="172720" lvl="1">
              <a:lnSpc>
                <a:spcPts val="2240"/>
              </a:lnSpc>
            </a:pPr>
            <a:r>
              <a:rPr lang="en-US" sz="2000" dirty="0">
                <a:solidFill>
                  <a:srgbClr val="192954"/>
                </a:solidFill>
                <a:latin typeface="Aileron Regular"/>
              </a:rPr>
              <a:t>The water content value will be prompted to the Arduino and necessary actions will be taken as per the requirement.</a:t>
            </a:r>
          </a:p>
        </p:txBody>
      </p:sp>
      <p:sp>
        <p:nvSpPr>
          <p:cNvPr id="13" name="TextBox 13"/>
          <p:cNvSpPr txBox="1"/>
          <p:nvPr/>
        </p:nvSpPr>
        <p:spPr>
          <a:xfrm>
            <a:off x="11863542" y="7380899"/>
            <a:ext cx="3928424" cy="846386"/>
          </a:xfrm>
          <a:prstGeom prst="rect">
            <a:avLst/>
          </a:prstGeom>
        </p:spPr>
        <p:txBody>
          <a:bodyPr lIns="0" tIns="0" rIns="0" bIns="0" rtlCol="0" anchor="t">
            <a:spAutoFit/>
          </a:bodyPr>
          <a:lstStyle/>
          <a:p>
            <a:pPr marL="345440" lvl="1" indent="-172720">
              <a:lnSpc>
                <a:spcPts val="2240"/>
              </a:lnSpc>
              <a:buFont typeface="Arial"/>
              <a:buChar char="•"/>
            </a:pPr>
            <a:r>
              <a:rPr lang="en-US" sz="2000" dirty="0">
                <a:solidFill>
                  <a:srgbClr val="192954"/>
                </a:solidFill>
                <a:latin typeface="Aileron Regular"/>
              </a:rPr>
              <a:t>The system will perform the execution with the help of the connecting components.  </a:t>
            </a:r>
          </a:p>
        </p:txBody>
      </p:sp>
      <p:sp>
        <p:nvSpPr>
          <p:cNvPr id="14" name="TextBox 14"/>
          <p:cNvSpPr txBox="1"/>
          <p:nvPr/>
        </p:nvSpPr>
        <p:spPr>
          <a:xfrm>
            <a:off x="1012985" y="5835923"/>
            <a:ext cx="2652419" cy="585866"/>
          </a:xfrm>
          <a:prstGeom prst="rect">
            <a:avLst/>
          </a:prstGeom>
        </p:spPr>
        <p:txBody>
          <a:bodyPr lIns="0" tIns="0" rIns="0" bIns="0" rtlCol="0" anchor="t">
            <a:spAutoFit/>
          </a:bodyPr>
          <a:lstStyle/>
          <a:p>
            <a:pPr marL="342900" lvl="0" indent="-342900" algn="l">
              <a:lnSpc>
                <a:spcPts val="2240"/>
              </a:lnSpc>
              <a:spcBef>
                <a:spcPct val="0"/>
              </a:spcBef>
              <a:buFont typeface="Arial" panose="020B0604020202020204" pitchFamily="34" charset="0"/>
              <a:buChar char="•"/>
            </a:pPr>
            <a:r>
              <a:rPr lang="en-IN" sz="2800" b="1" dirty="0"/>
              <a:t>Soil sensor (probe)</a:t>
            </a:r>
            <a:endParaRPr lang="en-US" sz="2800" b="1" dirty="0">
              <a:solidFill>
                <a:srgbClr val="192954"/>
              </a:solidFill>
              <a:latin typeface="Aileron Regular"/>
            </a:endParaRPr>
          </a:p>
        </p:txBody>
      </p:sp>
      <p:sp>
        <p:nvSpPr>
          <p:cNvPr id="16" name="TextBox 16"/>
          <p:cNvSpPr txBox="1"/>
          <p:nvPr/>
        </p:nvSpPr>
        <p:spPr>
          <a:xfrm>
            <a:off x="9432281" y="1171207"/>
            <a:ext cx="6369032" cy="1438664"/>
          </a:xfrm>
          <a:prstGeom prst="rect">
            <a:avLst/>
          </a:prstGeom>
        </p:spPr>
        <p:txBody>
          <a:bodyPr lIns="0" tIns="0" rIns="0" bIns="0" rtlCol="0" anchor="t">
            <a:spAutoFit/>
          </a:bodyPr>
          <a:lstStyle/>
          <a:p>
            <a:pPr>
              <a:lnSpc>
                <a:spcPts val="2800"/>
              </a:lnSpc>
              <a:spcBef>
                <a:spcPct val="0"/>
              </a:spcBef>
            </a:pPr>
            <a:r>
              <a:rPr lang="en-US" sz="2800" dirty="0"/>
              <a:t>Depending on our method we have  prepared a </a:t>
            </a:r>
            <a:r>
              <a:rPr lang="en-US" sz="2800" b="1" dirty="0"/>
              <a:t>Arduino based soil moisture sensor (SMS). </a:t>
            </a:r>
          </a:p>
          <a:p>
            <a:pPr marL="457200" indent="-457200">
              <a:lnSpc>
                <a:spcPts val="2800"/>
              </a:lnSpc>
              <a:spcBef>
                <a:spcPct val="0"/>
              </a:spcBef>
              <a:buFont typeface="Wingdings" panose="05000000000000000000" pitchFamily="2" charset="2"/>
              <a:buChar char="v"/>
            </a:pPr>
            <a:r>
              <a:rPr lang="en-US" sz="2800" dirty="0"/>
              <a:t>The following are its Components:</a:t>
            </a:r>
            <a:endParaRPr lang="en-US" sz="2800" b="1" dirty="0">
              <a:solidFill>
                <a:srgbClr val="192954"/>
              </a:solidFill>
              <a:latin typeface="Aileron Regular"/>
            </a:endParaRPr>
          </a:p>
        </p:txBody>
      </p:sp>
      <p:sp>
        <p:nvSpPr>
          <p:cNvPr id="17" name="TextBox 17"/>
          <p:cNvSpPr txBox="1"/>
          <p:nvPr/>
        </p:nvSpPr>
        <p:spPr>
          <a:xfrm>
            <a:off x="2120943" y="1171207"/>
            <a:ext cx="7036912" cy="859210"/>
          </a:xfrm>
          <a:prstGeom prst="rect">
            <a:avLst/>
          </a:prstGeom>
        </p:spPr>
        <p:txBody>
          <a:bodyPr lIns="0" tIns="0" rIns="0" bIns="0" rtlCol="0" anchor="t">
            <a:spAutoFit/>
          </a:bodyPr>
          <a:lstStyle/>
          <a:p>
            <a:pPr>
              <a:lnSpc>
                <a:spcPts val="6720"/>
              </a:lnSpc>
            </a:pPr>
            <a:r>
              <a:rPr lang="en-US" sz="6400" u="sng" dirty="0">
                <a:solidFill>
                  <a:srgbClr val="192954"/>
                </a:solidFill>
                <a:latin typeface="Kollektif Bold"/>
              </a:rPr>
              <a:t>Components</a:t>
            </a:r>
            <a:r>
              <a:rPr lang="en-US" sz="6400" dirty="0">
                <a:solidFill>
                  <a:srgbClr val="192954"/>
                </a:solidFill>
                <a:latin typeface="Kollektif Bold"/>
              </a:rPr>
              <a:t> :</a:t>
            </a:r>
          </a:p>
        </p:txBody>
      </p:sp>
      <p:sp>
        <p:nvSpPr>
          <p:cNvPr id="22" name="TextBox 21">
            <a:extLst>
              <a:ext uri="{FF2B5EF4-FFF2-40B4-BE49-F238E27FC236}">
                <a16:creationId xmlns:a16="http://schemas.microsoft.com/office/drawing/2014/main" id="{286D402D-B504-406C-8569-57A236EA71EF}"/>
              </a:ext>
            </a:extLst>
          </p:cNvPr>
          <p:cNvSpPr txBox="1"/>
          <p:nvPr/>
        </p:nvSpPr>
        <p:spPr>
          <a:xfrm>
            <a:off x="677035" y="7337367"/>
            <a:ext cx="3928424" cy="1200329"/>
          </a:xfrm>
          <a:prstGeom prst="rect">
            <a:avLst/>
          </a:prstGeom>
          <a:noFill/>
        </p:spPr>
        <p:txBody>
          <a:bodyPr wrap="square" rtlCol="0">
            <a:spAutoFit/>
          </a:bodyPr>
          <a:lstStyle/>
          <a:p>
            <a:pPr marL="342900" indent="-342900">
              <a:buFont typeface="Arial" panose="020B0604020202020204" pitchFamily="34" charset="0"/>
              <a:buChar char="•"/>
            </a:pPr>
            <a:r>
              <a:rPr lang="en-IN" sz="2400" b="1" dirty="0"/>
              <a:t>Four relay board, </a:t>
            </a:r>
            <a:r>
              <a:rPr lang="en-US" sz="2400" b="1" dirty="0"/>
              <a:t>jumper wires (m/f) and jumper wires (f/f) .</a:t>
            </a:r>
            <a:endParaRPr lang="en-IN" sz="2400" b="1" dirty="0"/>
          </a:p>
        </p:txBody>
      </p:sp>
      <p:pic>
        <p:nvPicPr>
          <p:cNvPr id="26" name="Picture 25">
            <a:extLst>
              <a:ext uri="{FF2B5EF4-FFF2-40B4-BE49-F238E27FC236}">
                <a16:creationId xmlns:a16="http://schemas.microsoft.com/office/drawing/2014/main" id="{0E1A90AB-0878-4B81-92B9-5AC91596434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65404" y="3718204"/>
            <a:ext cx="3573298" cy="2010759"/>
          </a:xfrm>
          <a:prstGeom prst="rect">
            <a:avLst/>
          </a:prstGeom>
        </p:spPr>
      </p:pic>
      <p:pic>
        <p:nvPicPr>
          <p:cNvPr id="28" name="Picture 27">
            <a:extLst>
              <a:ext uri="{FF2B5EF4-FFF2-40B4-BE49-F238E27FC236}">
                <a16:creationId xmlns:a16="http://schemas.microsoft.com/office/drawing/2014/main" id="{C886DFB5-1F85-4ED3-B851-E64B873E5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056" y="5637191"/>
            <a:ext cx="1202959" cy="1284298"/>
          </a:xfrm>
          <a:prstGeom prst="rect">
            <a:avLst/>
          </a:prstGeom>
          <a:ln>
            <a:noFill/>
          </a:ln>
          <a:effectLst>
            <a:softEdge rad="112500"/>
          </a:effectLst>
        </p:spPr>
      </p:pic>
      <p:pic>
        <p:nvPicPr>
          <p:cNvPr id="30" name="Picture 29">
            <a:extLst>
              <a:ext uri="{FF2B5EF4-FFF2-40B4-BE49-F238E27FC236}">
                <a16:creationId xmlns:a16="http://schemas.microsoft.com/office/drawing/2014/main" id="{2A05BF46-1E92-4663-A9C2-DAD6EDFE134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53341" y="6932848"/>
            <a:ext cx="2107421" cy="2107421"/>
          </a:xfrm>
          <a:prstGeom prst="rect">
            <a:avLst/>
          </a:prstGeom>
        </p:spPr>
      </p:pic>
      <p:pic>
        <p:nvPicPr>
          <p:cNvPr id="32" name="Picture 31">
            <a:extLst>
              <a:ext uri="{FF2B5EF4-FFF2-40B4-BE49-F238E27FC236}">
                <a16:creationId xmlns:a16="http://schemas.microsoft.com/office/drawing/2014/main" id="{7A0BA399-8E0B-44E2-AF1C-65FBBA6B1E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767107" y="7115497"/>
            <a:ext cx="1804122" cy="1804122"/>
          </a:xfrm>
          <a:prstGeom prst="rect">
            <a:avLst/>
          </a:prstGeom>
        </p:spPr>
      </p:pic>
      <p:sp>
        <p:nvSpPr>
          <p:cNvPr id="5" name="Rectangle 4">
            <a:extLst>
              <a:ext uri="{FF2B5EF4-FFF2-40B4-BE49-F238E27FC236}">
                <a16:creationId xmlns:a16="http://schemas.microsoft.com/office/drawing/2014/main" id="{0F2F75A1-97B0-4747-8A9D-5D51D60E2408}"/>
              </a:ext>
            </a:extLst>
          </p:cNvPr>
          <p:cNvSpPr/>
          <p:nvPr/>
        </p:nvSpPr>
        <p:spPr>
          <a:xfrm>
            <a:off x="0" y="0"/>
            <a:ext cx="18288000" cy="722753"/>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sp>
        <p:nvSpPr>
          <p:cNvPr id="24" name="Rectangle 23">
            <a:extLst>
              <a:ext uri="{FF2B5EF4-FFF2-40B4-BE49-F238E27FC236}">
                <a16:creationId xmlns:a16="http://schemas.microsoft.com/office/drawing/2014/main" id="{020C0465-09E8-433D-860D-7EB7EEF79213}"/>
              </a:ext>
            </a:extLst>
          </p:cNvPr>
          <p:cNvSpPr/>
          <p:nvPr/>
        </p:nvSpPr>
        <p:spPr>
          <a:xfrm>
            <a:off x="-13740" y="9611259"/>
            <a:ext cx="18288000" cy="689677"/>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spTree>
    <p:extLst>
      <p:ext uri="{BB962C8B-B14F-4D97-AF65-F5344CB8AC3E}">
        <p14:creationId xmlns:p14="http://schemas.microsoft.com/office/powerpoint/2010/main" val="47784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40" name="TextBox 40"/>
          <p:cNvSpPr txBox="1"/>
          <p:nvPr/>
        </p:nvSpPr>
        <p:spPr>
          <a:xfrm>
            <a:off x="1219200" y="901072"/>
            <a:ext cx="7036912" cy="1513235"/>
          </a:xfrm>
          <a:prstGeom prst="rect">
            <a:avLst/>
          </a:prstGeom>
        </p:spPr>
        <p:txBody>
          <a:bodyPr lIns="0" tIns="0" rIns="0" bIns="0" rtlCol="0" anchor="t">
            <a:spAutoFit/>
          </a:bodyPr>
          <a:lstStyle/>
          <a:p>
            <a:pPr>
              <a:lnSpc>
                <a:spcPts val="5880"/>
              </a:lnSpc>
            </a:pPr>
            <a:r>
              <a:rPr lang="en-US" sz="5600" dirty="0">
                <a:solidFill>
                  <a:srgbClr val="192954"/>
                </a:solidFill>
                <a:latin typeface="Kollektif Bold"/>
              </a:rPr>
              <a:t>Groundwater Level Graph:</a:t>
            </a:r>
          </a:p>
        </p:txBody>
      </p:sp>
      <p:sp>
        <p:nvSpPr>
          <p:cNvPr id="41" name="TextBox 41"/>
          <p:cNvSpPr txBox="1"/>
          <p:nvPr/>
        </p:nvSpPr>
        <p:spPr>
          <a:xfrm>
            <a:off x="11049000" y="1599352"/>
            <a:ext cx="6781800" cy="1795363"/>
          </a:xfrm>
          <a:prstGeom prst="rect">
            <a:avLst/>
          </a:prstGeom>
        </p:spPr>
        <p:txBody>
          <a:bodyPr wrap="square" lIns="0" tIns="0" rIns="0" bIns="0" rtlCol="0" anchor="t">
            <a:spAutoFit/>
          </a:bodyPr>
          <a:lstStyle/>
          <a:p>
            <a:pPr algn="just">
              <a:lnSpc>
                <a:spcPts val="2800"/>
              </a:lnSpc>
              <a:spcBef>
                <a:spcPct val="0"/>
              </a:spcBef>
            </a:pPr>
            <a:r>
              <a:rPr lang="en-IN" sz="2200" b="1" dirty="0">
                <a:solidFill>
                  <a:srgbClr val="153153"/>
                </a:solidFill>
                <a:effectLst/>
                <a:latin typeface="Aileron Heavy Bold" panose="020B0604020202020204" charset="0"/>
                <a:ea typeface="Calibri" panose="020F0502020204030204" pitchFamily="34" charset="0"/>
              </a:rPr>
              <a:t>From The Graph We Currently Notice That The Water Availability Is In Stress. If This Rate Continues, Then We Would Face Severe Water Scarcity. So There Is An Urgent Need To Conserve Water.</a:t>
            </a:r>
            <a:endParaRPr lang="en-US" sz="2200" b="1" dirty="0">
              <a:solidFill>
                <a:srgbClr val="153153"/>
              </a:solidFill>
              <a:latin typeface="Aileron Heavy Bold" panose="020B0604020202020204" charset="0"/>
            </a:endParaRPr>
          </a:p>
        </p:txBody>
      </p:sp>
      <p:sp>
        <p:nvSpPr>
          <p:cNvPr id="46" name="Rectangle 45">
            <a:extLst>
              <a:ext uri="{FF2B5EF4-FFF2-40B4-BE49-F238E27FC236}">
                <a16:creationId xmlns:a16="http://schemas.microsoft.com/office/drawing/2014/main" id="{760ED358-8AAA-424D-A308-4A1DD07DC3B9}"/>
              </a:ext>
            </a:extLst>
          </p:cNvPr>
          <p:cNvSpPr/>
          <p:nvPr/>
        </p:nvSpPr>
        <p:spPr>
          <a:xfrm>
            <a:off x="0" y="0"/>
            <a:ext cx="18288000" cy="722753"/>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sp>
        <p:nvSpPr>
          <p:cNvPr id="47" name="Rectangle 46">
            <a:extLst>
              <a:ext uri="{FF2B5EF4-FFF2-40B4-BE49-F238E27FC236}">
                <a16:creationId xmlns:a16="http://schemas.microsoft.com/office/drawing/2014/main" id="{DA33C1D6-1C22-4825-AA02-A1A4BFD652B4}"/>
              </a:ext>
            </a:extLst>
          </p:cNvPr>
          <p:cNvSpPr/>
          <p:nvPr/>
        </p:nvSpPr>
        <p:spPr>
          <a:xfrm>
            <a:off x="0" y="9592822"/>
            <a:ext cx="18288000" cy="722753"/>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pic>
        <p:nvPicPr>
          <p:cNvPr id="44" name="Picture 43">
            <a:extLst>
              <a:ext uri="{FF2B5EF4-FFF2-40B4-BE49-F238E27FC236}">
                <a16:creationId xmlns:a16="http://schemas.microsoft.com/office/drawing/2014/main" id="{EAE2B887-7F3C-4FF9-9642-822F63B408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96529"/>
            <a:ext cx="10338252" cy="5791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
        <p:cNvGrpSpPr/>
        <p:nvPr/>
      </p:nvGrpSpPr>
      <p:grpSpPr>
        <a:xfrm>
          <a:off x="0" y="0"/>
          <a:ext cx="0" cy="0"/>
          <a:chOff x="0" y="0"/>
          <a:chExt cx="0" cy="0"/>
        </a:xfrm>
      </p:grpSpPr>
      <p:grpSp>
        <p:nvGrpSpPr>
          <p:cNvPr id="7" name="Group 7"/>
          <p:cNvGrpSpPr/>
          <p:nvPr/>
        </p:nvGrpSpPr>
        <p:grpSpPr>
          <a:xfrm>
            <a:off x="2238518" y="3945128"/>
            <a:ext cx="553190" cy="553190"/>
            <a:chOff x="0" y="0"/>
            <a:chExt cx="737587" cy="737587"/>
          </a:xfrm>
        </p:grpSpPr>
        <p:grpSp>
          <p:nvGrpSpPr>
            <p:cNvPr id="8" name="Group 8"/>
            <p:cNvGrpSpPr/>
            <p:nvPr/>
          </p:nvGrpSpPr>
          <p:grpSpPr>
            <a:xfrm>
              <a:off x="0" y="0"/>
              <a:ext cx="737587" cy="73758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0" name="TextBox 10"/>
            <p:cNvSpPr txBox="1"/>
            <p:nvPr/>
          </p:nvSpPr>
          <p:spPr>
            <a:xfrm>
              <a:off x="203237" y="73995"/>
              <a:ext cx="331113" cy="505780"/>
            </a:xfrm>
            <a:prstGeom prst="rect">
              <a:avLst/>
            </a:prstGeom>
          </p:spPr>
          <p:txBody>
            <a:bodyPr lIns="0" tIns="0" rIns="0" bIns="0" rtlCol="0" anchor="t">
              <a:spAutoFit/>
            </a:bodyPr>
            <a:lstStyle/>
            <a:p>
              <a:pPr algn="ctr">
                <a:lnSpc>
                  <a:spcPts val="3301"/>
                </a:lnSpc>
              </a:pPr>
              <a:r>
                <a:rPr lang="en-US" sz="2100" spc="87">
                  <a:solidFill>
                    <a:srgbClr val="F1EFE1"/>
                  </a:solidFill>
                  <a:latin typeface="Aileron Heavy Bold"/>
                </a:rPr>
                <a:t>1</a:t>
              </a:r>
            </a:p>
          </p:txBody>
        </p:sp>
      </p:grpSp>
      <p:grpSp>
        <p:nvGrpSpPr>
          <p:cNvPr id="11" name="Group 11"/>
          <p:cNvGrpSpPr/>
          <p:nvPr/>
        </p:nvGrpSpPr>
        <p:grpSpPr>
          <a:xfrm>
            <a:off x="6138302" y="3945128"/>
            <a:ext cx="553190" cy="553190"/>
            <a:chOff x="0" y="0"/>
            <a:chExt cx="737587" cy="737587"/>
          </a:xfrm>
        </p:grpSpPr>
        <p:grpSp>
          <p:nvGrpSpPr>
            <p:cNvPr id="12" name="Group 12"/>
            <p:cNvGrpSpPr/>
            <p:nvPr/>
          </p:nvGrpSpPr>
          <p:grpSpPr>
            <a:xfrm>
              <a:off x="0" y="0"/>
              <a:ext cx="737587" cy="7375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4" name="TextBox 14"/>
            <p:cNvSpPr txBox="1"/>
            <p:nvPr/>
          </p:nvSpPr>
          <p:spPr>
            <a:xfrm>
              <a:off x="203237" y="73995"/>
              <a:ext cx="331113" cy="505780"/>
            </a:xfrm>
            <a:prstGeom prst="rect">
              <a:avLst/>
            </a:prstGeom>
          </p:spPr>
          <p:txBody>
            <a:bodyPr lIns="0" tIns="0" rIns="0" bIns="0" rtlCol="0" anchor="t">
              <a:spAutoFit/>
            </a:bodyPr>
            <a:lstStyle/>
            <a:p>
              <a:pPr algn="ctr">
                <a:lnSpc>
                  <a:spcPts val="3301"/>
                </a:lnSpc>
              </a:pPr>
              <a:r>
                <a:rPr lang="en-US" sz="2100" spc="87">
                  <a:solidFill>
                    <a:srgbClr val="F1EFE1"/>
                  </a:solidFill>
                  <a:latin typeface="Aileron Heavy Bold"/>
                </a:rPr>
                <a:t>2</a:t>
              </a:r>
            </a:p>
          </p:txBody>
        </p:sp>
      </p:grpSp>
      <p:grpSp>
        <p:nvGrpSpPr>
          <p:cNvPr id="15" name="Group 15"/>
          <p:cNvGrpSpPr/>
          <p:nvPr/>
        </p:nvGrpSpPr>
        <p:grpSpPr>
          <a:xfrm>
            <a:off x="2245033" y="5546909"/>
            <a:ext cx="553190" cy="553190"/>
            <a:chOff x="0" y="0"/>
            <a:chExt cx="737587" cy="737587"/>
          </a:xfrm>
        </p:grpSpPr>
        <p:grpSp>
          <p:nvGrpSpPr>
            <p:cNvPr id="16" name="Group 16"/>
            <p:cNvGrpSpPr/>
            <p:nvPr/>
          </p:nvGrpSpPr>
          <p:grpSpPr>
            <a:xfrm>
              <a:off x="0" y="0"/>
              <a:ext cx="737587" cy="737587"/>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8" name="TextBox 18"/>
            <p:cNvSpPr txBox="1"/>
            <p:nvPr/>
          </p:nvSpPr>
          <p:spPr>
            <a:xfrm>
              <a:off x="203237" y="73995"/>
              <a:ext cx="331113" cy="505780"/>
            </a:xfrm>
            <a:prstGeom prst="rect">
              <a:avLst/>
            </a:prstGeom>
          </p:spPr>
          <p:txBody>
            <a:bodyPr lIns="0" tIns="0" rIns="0" bIns="0" rtlCol="0" anchor="t">
              <a:spAutoFit/>
            </a:bodyPr>
            <a:lstStyle/>
            <a:p>
              <a:pPr algn="ctr">
                <a:lnSpc>
                  <a:spcPts val="3301"/>
                </a:lnSpc>
              </a:pPr>
              <a:r>
                <a:rPr lang="en-US" sz="2100" spc="87">
                  <a:solidFill>
                    <a:srgbClr val="F1EFE1"/>
                  </a:solidFill>
                  <a:latin typeface="Aileron Heavy Bold"/>
                </a:rPr>
                <a:t>4</a:t>
              </a:r>
            </a:p>
          </p:txBody>
        </p:sp>
      </p:grpSp>
      <p:grpSp>
        <p:nvGrpSpPr>
          <p:cNvPr id="19" name="Group 19"/>
          <p:cNvGrpSpPr/>
          <p:nvPr/>
        </p:nvGrpSpPr>
        <p:grpSpPr>
          <a:xfrm>
            <a:off x="9889514" y="5546260"/>
            <a:ext cx="553190" cy="553190"/>
            <a:chOff x="0" y="0"/>
            <a:chExt cx="737587" cy="737587"/>
          </a:xfrm>
        </p:grpSpPr>
        <p:grpSp>
          <p:nvGrpSpPr>
            <p:cNvPr id="20" name="Group 20"/>
            <p:cNvGrpSpPr/>
            <p:nvPr/>
          </p:nvGrpSpPr>
          <p:grpSpPr>
            <a:xfrm>
              <a:off x="0" y="0"/>
              <a:ext cx="737587" cy="737587"/>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22" name="TextBox 22"/>
            <p:cNvSpPr txBox="1"/>
            <p:nvPr/>
          </p:nvSpPr>
          <p:spPr>
            <a:xfrm>
              <a:off x="203237" y="73995"/>
              <a:ext cx="331113" cy="501334"/>
            </a:xfrm>
            <a:prstGeom prst="rect">
              <a:avLst/>
            </a:prstGeom>
          </p:spPr>
          <p:txBody>
            <a:bodyPr lIns="0" tIns="0" rIns="0" bIns="0" rtlCol="0" anchor="t">
              <a:spAutoFit/>
            </a:bodyPr>
            <a:lstStyle/>
            <a:p>
              <a:pPr algn="ctr">
                <a:lnSpc>
                  <a:spcPts val="3301"/>
                </a:lnSpc>
              </a:pPr>
              <a:r>
                <a:rPr lang="en-US" sz="2100" spc="87" dirty="0">
                  <a:solidFill>
                    <a:srgbClr val="F1EFE1"/>
                  </a:solidFill>
                  <a:latin typeface="Aileron Heavy Bold"/>
                </a:rPr>
                <a:t>5</a:t>
              </a:r>
            </a:p>
          </p:txBody>
        </p:sp>
      </p:grpSp>
      <p:grpSp>
        <p:nvGrpSpPr>
          <p:cNvPr id="23" name="Group 23"/>
          <p:cNvGrpSpPr/>
          <p:nvPr/>
        </p:nvGrpSpPr>
        <p:grpSpPr>
          <a:xfrm>
            <a:off x="11013678" y="3945128"/>
            <a:ext cx="553190" cy="553190"/>
            <a:chOff x="0" y="0"/>
            <a:chExt cx="737587" cy="737587"/>
          </a:xfrm>
        </p:grpSpPr>
        <p:grpSp>
          <p:nvGrpSpPr>
            <p:cNvPr id="24" name="Group 24"/>
            <p:cNvGrpSpPr/>
            <p:nvPr/>
          </p:nvGrpSpPr>
          <p:grpSpPr>
            <a:xfrm>
              <a:off x="0" y="0"/>
              <a:ext cx="737587" cy="737587"/>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26" name="TextBox 26"/>
            <p:cNvSpPr txBox="1"/>
            <p:nvPr/>
          </p:nvSpPr>
          <p:spPr>
            <a:xfrm>
              <a:off x="203237" y="73995"/>
              <a:ext cx="331113" cy="505780"/>
            </a:xfrm>
            <a:prstGeom prst="rect">
              <a:avLst/>
            </a:prstGeom>
          </p:spPr>
          <p:txBody>
            <a:bodyPr lIns="0" tIns="0" rIns="0" bIns="0" rtlCol="0" anchor="t">
              <a:spAutoFit/>
            </a:bodyPr>
            <a:lstStyle/>
            <a:p>
              <a:pPr algn="ctr">
                <a:lnSpc>
                  <a:spcPts val="3301"/>
                </a:lnSpc>
              </a:pPr>
              <a:r>
                <a:rPr lang="en-US" sz="2100" spc="87" dirty="0">
                  <a:solidFill>
                    <a:srgbClr val="F1EFE1"/>
                  </a:solidFill>
                  <a:latin typeface="Aileron Heavy Bold"/>
                </a:rPr>
                <a:t>3</a:t>
              </a:r>
            </a:p>
          </p:txBody>
        </p:sp>
      </p:grpSp>
      <p:sp>
        <p:nvSpPr>
          <p:cNvPr id="28" name="TextBox 28"/>
          <p:cNvSpPr txBox="1"/>
          <p:nvPr/>
        </p:nvSpPr>
        <p:spPr>
          <a:xfrm>
            <a:off x="2977196" y="4000624"/>
            <a:ext cx="3155790" cy="398571"/>
          </a:xfrm>
          <a:prstGeom prst="rect">
            <a:avLst/>
          </a:prstGeom>
        </p:spPr>
        <p:txBody>
          <a:bodyPr lIns="0" tIns="0" rIns="0" bIns="0" rtlCol="0" anchor="t">
            <a:spAutoFit/>
          </a:bodyPr>
          <a:lstStyle/>
          <a:p>
            <a:pPr>
              <a:lnSpc>
                <a:spcPts val="3485"/>
              </a:lnSpc>
            </a:pPr>
            <a:r>
              <a:rPr lang="en-US" sz="2100" spc="92" dirty="0">
                <a:solidFill>
                  <a:srgbClr val="153153"/>
                </a:solidFill>
                <a:latin typeface="Aileron Heavy Bold"/>
              </a:rPr>
              <a:t>COST EFFECTIVE</a:t>
            </a:r>
          </a:p>
        </p:txBody>
      </p:sp>
      <p:sp>
        <p:nvSpPr>
          <p:cNvPr id="31" name="TextBox 31"/>
          <p:cNvSpPr txBox="1"/>
          <p:nvPr/>
        </p:nvSpPr>
        <p:spPr>
          <a:xfrm>
            <a:off x="6876979" y="4000624"/>
            <a:ext cx="3762447" cy="398571"/>
          </a:xfrm>
          <a:prstGeom prst="rect">
            <a:avLst/>
          </a:prstGeom>
        </p:spPr>
        <p:txBody>
          <a:bodyPr wrap="square" lIns="0" tIns="0" rIns="0" bIns="0" rtlCol="0" anchor="t">
            <a:spAutoFit/>
          </a:bodyPr>
          <a:lstStyle/>
          <a:p>
            <a:pPr>
              <a:lnSpc>
                <a:spcPts val="3485"/>
              </a:lnSpc>
            </a:pPr>
            <a:r>
              <a:rPr lang="en-US" sz="2100" spc="92" dirty="0">
                <a:solidFill>
                  <a:srgbClr val="153153"/>
                </a:solidFill>
                <a:latin typeface="Aileron Heavy Bold"/>
              </a:rPr>
              <a:t>OPTIMIZATION OF WATER</a:t>
            </a:r>
          </a:p>
        </p:txBody>
      </p:sp>
      <p:sp>
        <p:nvSpPr>
          <p:cNvPr id="34" name="TextBox 34"/>
          <p:cNvSpPr txBox="1"/>
          <p:nvPr/>
        </p:nvSpPr>
        <p:spPr>
          <a:xfrm>
            <a:off x="2973917" y="5557866"/>
            <a:ext cx="6730109" cy="398571"/>
          </a:xfrm>
          <a:prstGeom prst="rect">
            <a:avLst/>
          </a:prstGeom>
        </p:spPr>
        <p:txBody>
          <a:bodyPr wrap="square" lIns="0" tIns="0" rIns="0" bIns="0" rtlCol="0" anchor="t">
            <a:spAutoFit/>
          </a:bodyPr>
          <a:lstStyle/>
          <a:p>
            <a:pPr>
              <a:lnSpc>
                <a:spcPts val="3485"/>
              </a:lnSpc>
            </a:pPr>
            <a:r>
              <a:rPr lang="en-US" sz="2100" spc="92" dirty="0">
                <a:solidFill>
                  <a:srgbClr val="153153"/>
                </a:solidFill>
                <a:latin typeface="Aileron Heavy Bold"/>
              </a:rPr>
              <a:t>LONG TERM ENHANCED LANDSCAPE HEALTH</a:t>
            </a:r>
          </a:p>
        </p:txBody>
      </p:sp>
      <p:sp>
        <p:nvSpPr>
          <p:cNvPr id="40" name="TextBox 40"/>
          <p:cNvSpPr txBox="1"/>
          <p:nvPr/>
        </p:nvSpPr>
        <p:spPr>
          <a:xfrm>
            <a:off x="11977486" y="4000624"/>
            <a:ext cx="3536460" cy="398571"/>
          </a:xfrm>
          <a:prstGeom prst="rect">
            <a:avLst/>
          </a:prstGeom>
        </p:spPr>
        <p:txBody>
          <a:bodyPr wrap="square" lIns="0" tIns="0" rIns="0" bIns="0" rtlCol="0" anchor="t">
            <a:spAutoFit/>
          </a:bodyPr>
          <a:lstStyle/>
          <a:p>
            <a:pPr>
              <a:lnSpc>
                <a:spcPts val="3485"/>
              </a:lnSpc>
            </a:pPr>
            <a:r>
              <a:rPr lang="en-US" sz="2100" spc="92" dirty="0">
                <a:solidFill>
                  <a:srgbClr val="153153"/>
                </a:solidFill>
                <a:latin typeface="Aileron Heavy Bold"/>
              </a:rPr>
              <a:t>REDUCE MAN POWER</a:t>
            </a:r>
          </a:p>
        </p:txBody>
      </p:sp>
      <p:sp>
        <p:nvSpPr>
          <p:cNvPr id="42" name="TextBox 41">
            <a:extLst>
              <a:ext uri="{FF2B5EF4-FFF2-40B4-BE49-F238E27FC236}">
                <a16:creationId xmlns:a16="http://schemas.microsoft.com/office/drawing/2014/main" id="{AAB3A025-FA28-4824-B048-90DF6E4E89AE}"/>
              </a:ext>
            </a:extLst>
          </p:cNvPr>
          <p:cNvSpPr txBox="1"/>
          <p:nvPr/>
        </p:nvSpPr>
        <p:spPr>
          <a:xfrm>
            <a:off x="6019800" y="1044069"/>
            <a:ext cx="6555275" cy="1231106"/>
          </a:xfrm>
          <a:prstGeom prst="rect">
            <a:avLst/>
          </a:prstGeom>
          <a:noFill/>
        </p:spPr>
        <p:txBody>
          <a:bodyPr wrap="square" rtlCol="0">
            <a:spAutoFit/>
          </a:bodyPr>
          <a:lstStyle/>
          <a:p>
            <a:r>
              <a:rPr lang="en-US" sz="5600" dirty="0">
                <a:solidFill>
                  <a:srgbClr val="192954"/>
                </a:solidFill>
                <a:latin typeface="Aileron Heavy"/>
              </a:rPr>
              <a:t>USER BENEFITES:   </a:t>
            </a:r>
          </a:p>
          <a:p>
            <a:endParaRPr lang="en-IN" dirty="0"/>
          </a:p>
        </p:txBody>
      </p:sp>
      <p:sp>
        <p:nvSpPr>
          <p:cNvPr id="33" name="Rectangle 32">
            <a:extLst>
              <a:ext uri="{FF2B5EF4-FFF2-40B4-BE49-F238E27FC236}">
                <a16:creationId xmlns:a16="http://schemas.microsoft.com/office/drawing/2014/main" id="{CF01A915-EC15-4182-9CC5-F3DF22A12579}"/>
              </a:ext>
            </a:extLst>
          </p:cNvPr>
          <p:cNvSpPr/>
          <p:nvPr/>
        </p:nvSpPr>
        <p:spPr>
          <a:xfrm>
            <a:off x="0" y="0"/>
            <a:ext cx="18288000" cy="722753"/>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sp>
        <p:nvSpPr>
          <p:cNvPr id="35" name="Rectangle 34">
            <a:extLst>
              <a:ext uri="{FF2B5EF4-FFF2-40B4-BE49-F238E27FC236}">
                <a16:creationId xmlns:a16="http://schemas.microsoft.com/office/drawing/2014/main" id="{21064C81-9654-4796-9A39-C2974BE4550B}"/>
              </a:ext>
            </a:extLst>
          </p:cNvPr>
          <p:cNvSpPr/>
          <p:nvPr/>
        </p:nvSpPr>
        <p:spPr>
          <a:xfrm>
            <a:off x="0" y="9564247"/>
            <a:ext cx="18288000" cy="722753"/>
          </a:xfrm>
          <a:prstGeom prst="rect">
            <a:avLst/>
          </a:pr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02640"/>
              </a:solidFill>
            </a:endParaRPr>
          </a:p>
        </p:txBody>
      </p:sp>
      <p:sp>
        <p:nvSpPr>
          <p:cNvPr id="37" name="TextBox 37"/>
          <p:cNvSpPr txBox="1"/>
          <p:nvPr/>
        </p:nvSpPr>
        <p:spPr>
          <a:xfrm>
            <a:off x="10639426" y="5372100"/>
            <a:ext cx="6169595" cy="847411"/>
          </a:xfrm>
          <a:prstGeom prst="rect">
            <a:avLst/>
          </a:prstGeom>
        </p:spPr>
        <p:txBody>
          <a:bodyPr wrap="square" lIns="0" tIns="0" rIns="0" bIns="0" rtlCol="0" anchor="t">
            <a:spAutoFit/>
          </a:bodyPr>
          <a:lstStyle/>
          <a:p>
            <a:pPr>
              <a:lnSpc>
                <a:spcPts val="3485"/>
              </a:lnSpc>
            </a:pPr>
            <a:r>
              <a:rPr lang="en-US" sz="2100" spc="92" dirty="0">
                <a:solidFill>
                  <a:srgbClr val="153153"/>
                </a:solidFill>
                <a:latin typeface="Aileron Heavy Bold"/>
              </a:rPr>
              <a:t>Make Maintaining Your Yard Easy And Convenient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2000" b="-2000"/>
          </a:stretch>
        </a:blipFill>
        <a:effectLst/>
      </p:bgPr>
    </p:bg>
    <p:spTree>
      <p:nvGrpSpPr>
        <p:cNvPr id="1" name=""/>
        <p:cNvGrpSpPr/>
        <p:nvPr/>
      </p:nvGrpSpPr>
      <p:grpSpPr>
        <a:xfrm>
          <a:off x="0" y="0"/>
          <a:ext cx="0" cy="0"/>
          <a:chOff x="0" y="0"/>
          <a:chExt cx="0" cy="0"/>
        </a:xfrm>
      </p:grpSpPr>
      <p:sp>
        <p:nvSpPr>
          <p:cNvPr id="3" name="TextBox 3"/>
          <p:cNvSpPr txBox="1"/>
          <p:nvPr/>
        </p:nvSpPr>
        <p:spPr>
          <a:xfrm>
            <a:off x="1479488" y="792213"/>
            <a:ext cx="9144000" cy="756617"/>
          </a:xfrm>
          <a:prstGeom prst="rect">
            <a:avLst/>
          </a:prstGeom>
        </p:spPr>
        <p:txBody>
          <a:bodyPr wrap="square" lIns="0" tIns="0" rIns="0" bIns="0" rtlCol="0" anchor="t">
            <a:spAutoFit/>
          </a:bodyPr>
          <a:lstStyle/>
          <a:p>
            <a:pPr>
              <a:lnSpc>
                <a:spcPts val="5880"/>
              </a:lnSpc>
            </a:pPr>
            <a:r>
              <a:rPr lang="en-IN" sz="6000" dirty="0">
                <a:solidFill>
                  <a:srgbClr val="153153"/>
                </a:solidFill>
                <a:latin typeface="Aileron Heavy Bold" panose="020B0604020202020204" charset="0"/>
              </a:rPr>
              <a:t>Updated Technology:</a:t>
            </a:r>
            <a:endParaRPr lang="en-US" sz="5600" dirty="0">
              <a:solidFill>
                <a:srgbClr val="153153"/>
              </a:solidFill>
              <a:latin typeface="Aileron Heavy Bold" panose="020B0604020202020204" charset="0"/>
            </a:endParaRPr>
          </a:p>
        </p:txBody>
      </p:sp>
      <p:sp>
        <p:nvSpPr>
          <p:cNvPr id="34" name="Freeform: Shape 33">
            <a:extLst>
              <a:ext uri="{FF2B5EF4-FFF2-40B4-BE49-F238E27FC236}">
                <a16:creationId xmlns:a16="http://schemas.microsoft.com/office/drawing/2014/main" id="{85283A37-084A-40BD-A949-36B440319552}"/>
              </a:ext>
            </a:extLst>
          </p:cNvPr>
          <p:cNvSpPr/>
          <p:nvPr/>
        </p:nvSpPr>
        <p:spPr>
          <a:xfrm rot="10800000">
            <a:off x="9304086" y="-1"/>
            <a:ext cx="8983914" cy="4914900"/>
          </a:xfrm>
          <a:custGeom>
            <a:avLst/>
            <a:gdLst>
              <a:gd name="connsiteX0" fmla="*/ 11301046 w 11301046"/>
              <a:gd name="connsiteY0" fmla="*/ 0 h 10316308"/>
              <a:gd name="connsiteX1" fmla="*/ 0 w 11301046"/>
              <a:gd name="connsiteY1" fmla="*/ 0 h 10316308"/>
              <a:gd name="connsiteX2" fmla="*/ 0 w 11301046"/>
              <a:gd name="connsiteY2" fmla="*/ 10316308 h 10316308"/>
              <a:gd name="connsiteX3" fmla="*/ 6705600 w 11301046"/>
              <a:gd name="connsiteY3" fmla="*/ 10316308 h 10316308"/>
              <a:gd name="connsiteX4" fmla="*/ 11301046 w 11301046"/>
              <a:gd name="connsiteY4" fmla="*/ 0 h 1031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046" h="10316308">
                <a:moveTo>
                  <a:pt x="11301046" y="0"/>
                </a:moveTo>
                <a:lnTo>
                  <a:pt x="0" y="0"/>
                </a:lnTo>
                <a:lnTo>
                  <a:pt x="0" y="10316308"/>
                </a:lnTo>
                <a:lnTo>
                  <a:pt x="6705600" y="10316308"/>
                </a:lnTo>
                <a:lnTo>
                  <a:pt x="11301046" y="0"/>
                </a:lnTo>
                <a:close/>
              </a:path>
            </a:pathLst>
          </a:cu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8"/>
          <p:cNvGrpSpPr/>
          <p:nvPr/>
        </p:nvGrpSpPr>
        <p:grpSpPr>
          <a:xfrm>
            <a:off x="13772230" y="397943"/>
            <a:ext cx="3236603" cy="935558"/>
            <a:chOff x="0" y="0"/>
            <a:chExt cx="4315471" cy="1247411"/>
          </a:xfrm>
        </p:grpSpPr>
        <p:grpSp>
          <p:nvGrpSpPr>
            <p:cNvPr id="9" name="Group 9"/>
            <p:cNvGrpSpPr/>
            <p:nvPr/>
          </p:nvGrpSpPr>
          <p:grpSpPr>
            <a:xfrm>
              <a:off x="0" y="0"/>
              <a:ext cx="4315471" cy="1247411"/>
              <a:chOff x="0" y="0"/>
              <a:chExt cx="2075742" cy="600005"/>
            </a:xfrm>
          </p:grpSpPr>
          <p:sp>
            <p:nvSpPr>
              <p:cNvPr id="10" name="Freeform 10"/>
              <p:cNvSpPr/>
              <p:nvPr/>
            </p:nvSpPr>
            <p:spPr>
              <a:xfrm>
                <a:off x="0" y="0"/>
                <a:ext cx="2075742" cy="600005"/>
              </a:xfrm>
              <a:custGeom>
                <a:avLst/>
                <a:gdLst/>
                <a:ahLst/>
                <a:cxnLst/>
                <a:rect l="l" t="t" r="r" b="b"/>
                <a:pathLst>
                  <a:path w="2075742" h="600005">
                    <a:moveTo>
                      <a:pt x="0" y="0"/>
                    </a:moveTo>
                    <a:lnTo>
                      <a:pt x="2075742" y="0"/>
                    </a:lnTo>
                    <a:lnTo>
                      <a:pt x="2075742" y="600005"/>
                    </a:lnTo>
                    <a:lnTo>
                      <a:pt x="0" y="600005"/>
                    </a:lnTo>
                    <a:close/>
                  </a:path>
                </a:pathLst>
              </a:custGeom>
              <a:solidFill>
                <a:srgbClr val="99B951"/>
              </a:solidFill>
            </p:spPr>
          </p:sp>
        </p:grpSp>
        <p:sp>
          <p:nvSpPr>
            <p:cNvPr id="11" name="TextBox 11"/>
            <p:cNvSpPr txBox="1"/>
            <p:nvPr/>
          </p:nvSpPr>
          <p:spPr>
            <a:xfrm>
              <a:off x="483081" y="207780"/>
              <a:ext cx="3349309" cy="822325"/>
            </a:xfrm>
            <a:prstGeom prst="rect">
              <a:avLst/>
            </a:prstGeom>
          </p:spPr>
          <p:txBody>
            <a:bodyPr lIns="0" tIns="0" rIns="0" bIns="0" rtlCol="0" anchor="t">
              <a:spAutoFit/>
            </a:bodyPr>
            <a:lstStyle/>
            <a:p>
              <a:pPr marL="0" lvl="0" indent="0" algn="ctr">
                <a:lnSpc>
                  <a:spcPts val="2419"/>
                </a:lnSpc>
              </a:pPr>
              <a:r>
                <a:rPr lang="en-IN" sz="2020" dirty="0">
                  <a:solidFill>
                    <a:srgbClr val="153153"/>
                  </a:solidFill>
                  <a:latin typeface="Aileron Heavy Bold" panose="020B0604020202020204" charset="0"/>
                </a:rPr>
                <a:t>SOIL MOISTURE SENSORS</a:t>
              </a:r>
              <a:endParaRPr lang="en-US" sz="2020" spc="120" dirty="0">
                <a:solidFill>
                  <a:srgbClr val="153153"/>
                </a:solidFill>
                <a:latin typeface="Aileron Heavy Bold" panose="020B0604020202020204" charset="0"/>
              </a:endParaRPr>
            </a:p>
          </p:txBody>
        </p:sp>
      </p:grpSp>
      <p:pic>
        <p:nvPicPr>
          <p:cNvPr id="38" name="Picture 37">
            <a:extLst>
              <a:ext uri="{FF2B5EF4-FFF2-40B4-BE49-F238E27FC236}">
                <a16:creationId xmlns:a16="http://schemas.microsoft.com/office/drawing/2014/main" id="{9130DAB3-2838-4A3C-9983-4E1F9F9639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9801" y="1866900"/>
            <a:ext cx="3392846" cy="2514600"/>
          </a:xfrm>
          <a:prstGeom prst="rect">
            <a:avLst/>
          </a:prstGeom>
          <a:ln w="228600" cap="sq" cmpd="thickThin">
            <a:solidFill>
              <a:srgbClr val="000000"/>
            </a:solidFill>
            <a:prstDash val="solid"/>
            <a:miter lim="800000"/>
          </a:ln>
          <a:effectLst>
            <a:innerShdw blurRad="76200">
              <a:srgbClr val="000000"/>
            </a:innerShdw>
          </a:effectLst>
        </p:spPr>
      </p:pic>
      <p:sp>
        <p:nvSpPr>
          <p:cNvPr id="17" name="Freeform: Shape 16">
            <a:extLst>
              <a:ext uri="{FF2B5EF4-FFF2-40B4-BE49-F238E27FC236}">
                <a16:creationId xmlns:a16="http://schemas.microsoft.com/office/drawing/2014/main" id="{E811940F-4F06-45D5-9B83-9B69555CA575}"/>
              </a:ext>
            </a:extLst>
          </p:cNvPr>
          <p:cNvSpPr/>
          <p:nvPr/>
        </p:nvSpPr>
        <p:spPr>
          <a:xfrm>
            <a:off x="-9525" y="5372100"/>
            <a:ext cx="8983914" cy="4914900"/>
          </a:xfrm>
          <a:custGeom>
            <a:avLst/>
            <a:gdLst>
              <a:gd name="connsiteX0" fmla="*/ 11301046 w 11301046"/>
              <a:gd name="connsiteY0" fmla="*/ 0 h 10316308"/>
              <a:gd name="connsiteX1" fmla="*/ 0 w 11301046"/>
              <a:gd name="connsiteY1" fmla="*/ 0 h 10316308"/>
              <a:gd name="connsiteX2" fmla="*/ 0 w 11301046"/>
              <a:gd name="connsiteY2" fmla="*/ 10316308 h 10316308"/>
              <a:gd name="connsiteX3" fmla="*/ 6705600 w 11301046"/>
              <a:gd name="connsiteY3" fmla="*/ 10316308 h 10316308"/>
              <a:gd name="connsiteX4" fmla="*/ 11301046 w 11301046"/>
              <a:gd name="connsiteY4" fmla="*/ 0 h 1031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046" h="10316308">
                <a:moveTo>
                  <a:pt x="11301046" y="0"/>
                </a:moveTo>
                <a:lnTo>
                  <a:pt x="0" y="0"/>
                </a:lnTo>
                <a:lnTo>
                  <a:pt x="0" y="10316308"/>
                </a:lnTo>
                <a:lnTo>
                  <a:pt x="6705600" y="10316308"/>
                </a:lnTo>
                <a:lnTo>
                  <a:pt x="11301046" y="0"/>
                </a:lnTo>
                <a:close/>
              </a:path>
            </a:pathLst>
          </a:custGeom>
          <a:solidFill>
            <a:srgbClr val="224F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 name="Group 4"/>
          <p:cNvGrpSpPr/>
          <p:nvPr/>
        </p:nvGrpSpPr>
        <p:grpSpPr>
          <a:xfrm>
            <a:off x="1212949" y="5762624"/>
            <a:ext cx="3810000" cy="1013367"/>
            <a:chOff x="0" y="0"/>
            <a:chExt cx="4315471" cy="1247411"/>
          </a:xfrm>
        </p:grpSpPr>
        <p:grpSp>
          <p:nvGrpSpPr>
            <p:cNvPr id="5" name="Group 5"/>
            <p:cNvGrpSpPr/>
            <p:nvPr/>
          </p:nvGrpSpPr>
          <p:grpSpPr>
            <a:xfrm>
              <a:off x="0" y="0"/>
              <a:ext cx="4315471" cy="1247411"/>
              <a:chOff x="0" y="0"/>
              <a:chExt cx="2075742" cy="600005"/>
            </a:xfrm>
          </p:grpSpPr>
          <p:sp>
            <p:nvSpPr>
              <p:cNvPr id="6" name="Freeform 6"/>
              <p:cNvSpPr/>
              <p:nvPr/>
            </p:nvSpPr>
            <p:spPr>
              <a:xfrm>
                <a:off x="0" y="0"/>
                <a:ext cx="2075742" cy="600005"/>
              </a:xfrm>
              <a:custGeom>
                <a:avLst/>
                <a:gdLst/>
                <a:ahLst/>
                <a:cxnLst/>
                <a:rect l="l" t="t" r="r" b="b"/>
                <a:pathLst>
                  <a:path w="2075742" h="600005">
                    <a:moveTo>
                      <a:pt x="0" y="0"/>
                    </a:moveTo>
                    <a:lnTo>
                      <a:pt x="2075742" y="0"/>
                    </a:lnTo>
                    <a:lnTo>
                      <a:pt x="2075742" y="600005"/>
                    </a:lnTo>
                    <a:lnTo>
                      <a:pt x="0" y="600005"/>
                    </a:lnTo>
                    <a:close/>
                  </a:path>
                </a:pathLst>
              </a:custGeom>
              <a:solidFill>
                <a:srgbClr val="99B951"/>
              </a:solidFill>
            </p:spPr>
          </p:sp>
        </p:grpSp>
        <p:sp>
          <p:nvSpPr>
            <p:cNvPr id="7" name="TextBox 7"/>
            <p:cNvSpPr txBox="1"/>
            <p:nvPr/>
          </p:nvSpPr>
          <p:spPr>
            <a:xfrm>
              <a:off x="314231" y="207780"/>
              <a:ext cx="3724851" cy="822326"/>
            </a:xfrm>
            <a:prstGeom prst="rect">
              <a:avLst/>
            </a:prstGeom>
          </p:spPr>
          <p:txBody>
            <a:bodyPr wrap="square" lIns="0" tIns="0" rIns="0" bIns="0" rtlCol="0" anchor="t">
              <a:spAutoFit/>
            </a:bodyPr>
            <a:lstStyle/>
            <a:p>
              <a:pPr marL="0" lvl="0" indent="0" algn="ctr">
                <a:lnSpc>
                  <a:spcPts val="2419"/>
                </a:lnSpc>
              </a:pPr>
              <a:r>
                <a:rPr lang="en-IN" sz="2020" b="1" dirty="0">
                  <a:solidFill>
                    <a:srgbClr val="153153"/>
                  </a:solidFill>
                  <a:latin typeface="Aileron Heavy Bold" panose="020B0604020202020204" charset="0"/>
                </a:rPr>
                <a:t>ARDUINO OVER RASPBERRY Pi2</a:t>
              </a:r>
              <a:endParaRPr lang="en-US" sz="2020" b="1" spc="120" dirty="0">
                <a:solidFill>
                  <a:srgbClr val="153153"/>
                </a:solidFill>
                <a:latin typeface="Aileron Heavy Bold" panose="020B0604020202020204" charset="0"/>
              </a:endParaRPr>
            </a:p>
          </p:txBody>
        </p:sp>
      </p:grpSp>
      <p:pic>
        <p:nvPicPr>
          <p:cNvPr id="36" name="Picture 35">
            <a:extLst>
              <a:ext uri="{FF2B5EF4-FFF2-40B4-BE49-F238E27FC236}">
                <a16:creationId xmlns:a16="http://schemas.microsoft.com/office/drawing/2014/main" id="{2608A2C6-F7F3-4BFA-96CB-DD0E77423030}"/>
              </a:ext>
            </a:extLst>
          </p:cNvPr>
          <p:cNvPicPr>
            <a:picLocks noChangeAspect="1"/>
          </p:cNvPicPr>
          <p:nvPr/>
        </p:nvPicPr>
        <p:blipFill rotWithShape="1">
          <a:blip r:embed="rId4">
            <a:extLst>
              <a:ext uri="{28A0092B-C50C-407E-A947-70E740481C1C}">
                <a14:useLocalDpi xmlns:a14="http://schemas.microsoft.com/office/drawing/2010/main" val="0"/>
              </a:ext>
            </a:extLst>
          </a:blip>
          <a:srcRect t="17807" b="1710"/>
          <a:stretch/>
        </p:blipFill>
        <p:spPr>
          <a:xfrm>
            <a:off x="1282899" y="7300146"/>
            <a:ext cx="3670101" cy="2462699"/>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702</Words>
  <Application>Microsoft Office PowerPoint</Application>
  <PresentationFormat>Custom</PresentationFormat>
  <Paragraphs>94</Paragraphs>
  <Slides>11</Slides>
  <Notes>4</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Geometric Business Progress Report Sustainable Development Goals Presentation</dc:title>
  <dc:creator>roshan prajapati</dc:creator>
  <cp:lastModifiedBy>roshan prajapati</cp:lastModifiedBy>
  <cp:revision>24</cp:revision>
  <dcterms:created xsi:type="dcterms:W3CDTF">2006-08-16T00:00:00Z</dcterms:created>
  <dcterms:modified xsi:type="dcterms:W3CDTF">2021-10-04T04:09:57Z</dcterms:modified>
  <dc:identifier>DAEq5fYxU4c</dc:identifier>
</cp:coreProperties>
</file>